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48"/>
  </p:notesMasterIdLst>
  <p:handoutMasterIdLst>
    <p:handoutMasterId r:id="rId149"/>
  </p:handoutMasterIdLst>
  <p:sldIdLst>
    <p:sldId id="262" r:id="rId3"/>
    <p:sldId id="263" r:id="rId4"/>
    <p:sldId id="265" r:id="rId5"/>
    <p:sldId id="406" r:id="rId6"/>
    <p:sldId id="413" r:id="rId7"/>
    <p:sldId id="266" r:id="rId8"/>
    <p:sldId id="414" r:id="rId9"/>
    <p:sldId id="267" r:id="rId10"/>
    <p:sldId id="273" r:id="rId11"/>
    <p:sldId id="272" r:id="rId12"/>
    <p:sldId id="271" r:id="rId13"/>
    <p:sldId id="275" r:id="rId14"/>
    <p:sldId id="416" r:id="rId15"/>
    <p:sldId id="417" r:id="rId16"/>
    <p:sldId id="418" r:id="rId17"/>
    <p:sldId id="419" r:id="rId18"/>
    <p:sldId id="420" r:id="rId19"/>
    <p:sldId id="415" r:id="rId20"/>
    <p:sldId id="269" r:id="rId21"/>
    <p:sldId id="412" r:id="rId22"/>
    <p:sldId id="383" r:id="rId23"/>
    <p:sldId id="284" r:id="rId24"/>
    <p:sldId id="285" r:id="rId25"/>
    <p:sldId id="402" r:id="rId26"/>
    <p:sldId id="401" r:id="rId27"/>
    <p:sldId id="421" r:id="rId28"/>
    <p:sldId id="423" r:id="rId29"/>
    <p:sldId id="422" r:id="rId30"/>
    <p:sldId id="288" r:id="rId31"/>
    <p:sldId id="289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5" r:id="rId43"/>
    <p:sldId id="283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36" r:id="rId55"/>
    <p:sldId id="337" r:id="rId56"/>
    <p:sldId id="300" r:id="rId57"/>
    <p:sldId id="301" r:id="rId58"/>
    <p:sldId id="328" r:id="rId59"/>
    <p:sldId id="329" r:id="rId60"/>
    <p:sldId id="302" r:id="rId61"/>
    <p:sldId id="303" r:id="rId62"/>
    <p:sldId id="304" r:id="rId63"/>
    <p:sldId id="335" r:id="rId64"/>
    <p:sldId id="330" r:id="rId65"/>
    <p:sldId id="333" r:id="rId66"/>
    <p:sldId id="332" r:id="rId67"/>
    <p:sldId id="338" r:id="rId68"/>
    <p:sldId id="305" r:id="rId69"/>
    <p:sldId id="306" r:id="rId70"/>
    <p:sldId id="307" r:id="rId71"/>
    <p:sldId id="308" r:id="rId72"/>
    <p:sldId id="309" r:id="rId73"/>
    <p:sldId id="334" r:id="rId74"/>
    <p:sldId id="313" r:id="rId75"/>
    <p:sldId id="312" r:id="rId76"/>
    <p:sldId id="311" r:id="rId77"/>
    <p:sldId id="310" r:id="rId78"/>
    <p:sldId id="339" r:id="rId79"/>
    <p:sldId id="340" r:id="rId80"/>
    <p:sldId id="342" r:id="rId81"/>
    <p:sldId id="344" r:id="rId82"/>
    <p:sldId id="343" r:id="rId83"/>
    <p:sldId id="345" r:id="rId84"/>
    <p:sldId id="347" r:id="rId85"/>
    <p:sldId id="349" r:id="rId86"/>
    <p:sldId id="350" r:id="rId87"/>
    <p:sldId id="348" r:id="rId88"/>
    <p:sldId id="424" r:id="rId89"/>
    <p:sldId id="356" r:id="rId90"/>
    <p:sldId id="357" r:id="rId91"/>
    <p:sldId id="425" r:id="rId92"/>
    <p:sldId id="359" r:id="rId93"/>
    <p:sldId id="430" r:id="rId94"/>
    <p:sldId id="429" r:id="rId95"/>
    <p:sldId id="431" r:id="rId96"/>
    <p:sldId id="432" r:id="rId97"/>
    <p:sldId id="433" r:id="rId98"/>
    <p:sldId id="428" r:id="rId99"/>
    <p:sldId id="361" r:id="rId100"/>
    <p:sldId id="360" r:id="rId101"/>
    <p:sldId id="362" r:id="rId102"/>
    <p:sldId id="363" r:id="rId103"/>
    <p:sldId id="365" r:id="rId104"/>
    <p:sldId id="437" r:id="rId105"/>
    <p:sldId id="439" r:id="rId106"/>
    <p:sldId id="440" r:id="rId107"/>
    <p:sldId id="436" r:id="rId108"/>
    <p:sldId id="441" r:id="rId109"/>
    <p:sldId id="442" r:id="rId110"/>
    <p:sldId id="434" r:id="rId111"/>
    <p:sldId id="435" r:id="rId112"/>
    <p:sldId id="364" r:id="rId113"/>
    <p:sldId id="384" r:id="rId114"/>
    <p:sldId id="367" r:id="rId115"/>
    <p:sldId id="368" r:id="rId116"/>
    <p:sldId id="369" r:id="rId117"/>
    <p:sldId id="371" r:id="rId118"/>
    <p:sldId id="370" r:id="rId119"/>
    <p:sldId id="407" r:id="rId120"/>
    <p:sldId id="443" r:id="rId121"/>
    <p:sldId id="382" r:id="rId122"/>
    <p:sldId id="372" r:id="rId123"/>
    <p:sldId id="373" r:id="rId124"/>
    <p:sldId id="374" r:id="rId125"/>
    <p:sldId id="375" r:id="rId126"/>
    <p:sldId id="378" r:id="rId127"/>
    <p:sldId id="377" r:id="rId128"/>
    <p:sldId id="376" r:id="rId129"/>
    <p:sldId id="379" r:id="rId130"/>
    <p:sldId id="389" r:id="rId131"/>
    <p:sldId id="388" r:id="rId132"/>
    <p:sldId id="387" r:id="rId133"/>
    <p:sldId id="390" r:id="rId134"/>
    <p:sldId id="391" r:id="rId135"/>
    <p:sldId id="392" r:id="rId136"/>
    <p:sldId id="393" r:id="rId137"/>
    <p:sldId id="403" r:id="rId138"/>
    <p:sldId id="404" r:id="rId139"/>
    <p:sldId id="405" r:id="rId140"/>
    <p:sldId id="394" r:id="rId141"/>
    <p:sldId id="398" r:id="rId142"/>
    <p:sldId id="397" r:id="rId143"/>
    <p:sldId id="396" r:id="rId144"/>
    <p:sldId id="395" r:id="rId145"/>
    <p:sldId id="351" r:id="rId146"/>
    <p:sldId id="399" r:id="rId14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DB0"/>
    <a:srgbClr val="2F4D5D"/>
    <a:srgbClr val="DCE7F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52"/>
  </p:normalViewPr>
  <p:slideViewPr>
    <p:cSldViewPr snapToGrid="0" snapToObjects="1">
      <p:cViewPr varScale="1">
        <p:scale>
          <a:sx n="115" d="100"/>
          <a:sy n="115" d="100"/>
        </p:scale>
        <p:origin x="255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presProps" Target="pres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11-1-2019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11-1-2019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EFD0A-6815-452D-9AA7-CA9308993F64}" type="datetime1">
              <a:rPr lang="nl-BE" smtClean="0"/>
              <a:t>11/01/2019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702DF-EC07-43AF-889E-7B36E5F75886}" type="datetime1">
              <a:rPr lang="nl-BE" smtClean="0"/>
              <a:t>11/01/2019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089BF-4A09-4781-9B93-B882EE1B89DE}" type="datetime1">
              <a:rPr lang="nl-BE" smtClean="0"/>
              <a:t>11/01/2019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7D66-AF9E-4304-B64F-AE2309BA0546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4F267-79B2-4FB1-A1D2-F50D25911523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562D-854E-461C-A2D2-33A5EADD8BD2}" type="datetime1">
              <a:rPr lang="nl-BE" smtClean="0"/>
              <a:t>11/01/2019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428D-0A39-4CE4-B5A0-D0FD8B4EB99E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7CA60-7DB6-4096-981C-C3EBEFD881E2}" type="datetime1">
              <a:rPr lang="nl-BE" smtClean="0"/>
              <a:t>11/01/2019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B7919-98E2-49C8-AB3D-244C8A9275F7}" type="datetime1">
              <a:rPr lang="nl-BE" smtClean="0"/>
              <a:t>11/01/2019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815C-BAA7-4D0A-BDFB-873AD4FC973D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BF74048-FECB-4ED7-BB41-93985ECD2C7E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0612420-389A-4BE9-88FD-75277E3C5C74}" type="datetime1">
              <a:rPr lang="nl-BE" smtClean="0"/>
              <a:t>11/01/2019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smtClean="0"/>
              <a:t>KU Leuven, Department of Microbiology &amp; Immunology, Lab of Microbial Systems Biology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ellose/networktutorials/Worksho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Analysis of microbial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6828183" y="0"/>
            <a:ext cx="6238460" cy="699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805455" y="4826443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Guidi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>
                <a:ea typeface="宋体" panose="02010600030101010101" pitchFamily="2" charset="-122"/>
              </a:rPr>
              <a:t>Nature</a:t>
            </a:r>
            <a:r>
              <a:rPr lang="en-GB" altLang="zh-CN" i="1" dirty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835" y="438845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ndertitel 8"/>
          <p:cNvSpPr txBox="1">
            <a:spLocks/>
          </p:cNvSpPr>
          <p:nvPr/>
        </p:nvSpPr>
        <p:spPr>
          <a:xfrm>
            <a:off x="575999" y="5392801"/>
            <a:ext cx="6096524" cy="116371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mtClean="0"/>
              <a:t>Lisa Röttjers</a:t>
            </a:r>
          </a:p>
          <a:p>
            <a:r>
              <a:rPr lang="nl-NL" smtClean="0"/>
              <a:t>Laboratory of Microbial Systems Biology</a:t>
            </a:r>
          </a:p>
          <a:p>
            <a:r>
              <a:rPr lang="nl-NL" smtClean="0"/>
              <a:t>REGA institute, KU Leuven</a:t>
            </a:r>
            <a:endParaRPr 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662" y="5410992"/>
            <a:ext cx="1143000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3527" y="5797826"/>
            <a:ext cx="308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ramellose</a:t>
            </a:r>
            <a:r>
              <a:rPr lang="en-US" dirty="0" smtClean="0"/>
              <a:t>/</a:t>
            </a:r>
            <a:r>
              <a:rPr lang="en-US" dirty="0" err="1" smtClean="0"/>
              <a:t>networktutorials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971183" y="1437861"/>
            <a:ext cx="248478" cy="9872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9709702" y="2010947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9709702" y="4184303"/>
            <a:ext cx="248478" cy="18403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6422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</a:t>
            </a:r>
            <a:r>
              <a:rPr lang="en-US" dirty="0" smtClean="0"/>
              <a:t>not </a:t>
            </a:r>
            <a:r>
              <a:rPr lang="en-US" dirty="0"/>
              <a:t>different</a:t>
            </a:r>
            <a:br>
              <a:rPr lang="en-US" dirty="0"/>
            </a:br>
            <a:r>
              <a:rPr lang="en-US" dirty="0"/>
              <a:t>from other </a:t>
            </a:r>
            <a:r>
              <a:rPr lang="en-US" dirty="0" smtClean="0"/>
              <a:t>species</a:t>
            </a:r>
          </a:p>
          <a:p>
            <a:endParaRPr lang="en-US" dirty="0" smtClean="0"/>
          </a:p>
          <a:p>
            <a:r>
              <a:rPr lang="en-US" dirty="0" smtClean="0"/>
              <a:t>Co-occurrence networks may</a:t>
            </a:r>
            <a:br>
              <a:rPr lang="en-US" dirty="0" smtClean="0"/>
            </a:br>
            <a:r>
              <a:rPr lang="en-US" dirty="0" smtClean="0"/>
              <a:t>not recover associations </a:t>
            </a:r>
            <a:br>
              <a:rPr lang="en-US" dirty="0" smtClean="0"/>
            </a:br>
            <a:r>
              <a:rPr lang="en-US" dirty="0" smtClean="0"/>
              <a:t>with keystones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49183" y="3853070"/>
            <a:ext cx="1579200" cy="66260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TARA Oceans cruise data</a:t>
            </a:r>
          </a:p>
          <a:p>
            <a:r>
              <a:rPr lang="en-US" dirty="0" smtClean="0"/>
              <a:t>Regression model shows</a:t>
            </a:r>
            <a:br>
              <a:rPr lang="en-US" dirty="0" smtClean="0"/>
            </a:br>
            <a:r>
              <a:rPr lang="en-US" dirty="0" smtClean="0"/>
              <a:t>correlations to environmental factors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3"/>
          <a:stretch/>
        </p:blipFill>
        <p:spPr>
          <a:xfrm>
            <a:off x="6692348" y="904462"/>
            <a:ext cx="361234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1035" y="245165"/>
            <a:ext cx="4489174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92747" y="245165"/>
            <a:ext cx="2047461" cy="5824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26" y="447261"/>
            <a:ext cx="5525744" cy="54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</a:t>
            </a:r>
            <a:r>
              <a:rPr lang="en-US" dirty="0" smtClean="0"/>
              <a:t>clusters</a:t>
            </a:r>
          </a:p>
          <a:p>
            <a:r>
              <a:rPr lang="en-US" dirty="0" smtClean="0"/>
              <a:t>Subnetworks selected</a:t>
            </a:r>
            <a:br>
              <a:rPr lang="en-US" dirty="0" smtClean="0"/>
            </a:br>
            <a:r>
              <a:rPr lang="en-US" dirty="0" smtClean="0"/>
              <a:t>based on correlation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</a:t>
            </a:r>
            <a:r>
              <a:rPr lang="en-US" dirty="0" smtClean="0"/>
              <a:t>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75" y="1359036"/>
            <a:ext cx="5781277" cy="408302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008783" y="2272747"/>
            <a:ext cx="1878495" cy="930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1069257">
            <a:off x="7066426" y="5042625"/>
            <a:ext cx="2538450" cy="114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VIP determined through PLS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</a:t>
            </a:r>
            <a:r>
              <a:rPr lang="en-US" dirty="0" smtClean="0"/>
              <a:t>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5205811" y="1133132"/>
            <a:ext cx="1781578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98546" y="2486273"/>
            <a:ext cx="1121206" cy="1116169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02459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WGCNA generates clusters</a:t>
            </a:r>
          </a:p>
          <a:p>
            <a:r>
              <a:rPr lang="en-US" dirty="0"/>
              <a:t>Subnetworks selected</a:t>
            </a:r>
            <a:br>
              <a:rPr lang="en-US" dirty="0"/>
            </a:br>
            <a:r>
              <a:rPr lang="en-US" dirty="0"/>
              <a:t>based on correlation </a:t>
            </a:r>
          </a:p>
          <a:p>
            <a:r>
              <a:rPr lang="en-US" dirty="0" smtClean="0"/>
              <a:t>Nodes with VIP &gt; 1 selected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564" y="718930"/>
            <a:ext cx="4509334" cy="46846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05730" y="4807629"/>
            <a:ext cx="1010479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968408" y="3251895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807348" y="1697961"/>
            <a:ext cx="1447801" cy="6361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</p:spTree>
    <p:extLst>
      <p:ext uri="{BB962C8B-B14F-4D97-AF65-F5344CB8AC3E}">
        <p14:creationId xmlns:p14="http://schemas.microsoft.com/office/powerpoint/2010/main" val="37620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Integrated subnetworks highlight</a:t>
            </a:r>
            <a:br>
              <a:rPr lang="en-US" dirty="0" smtClean="0"/>
            </a:br>
            <a:r>
              <a:rPr lang="en-US" dirty="0" smtClean="0"/>
              <a:t>importance of </a:t>
            </a:r>
            <a:r>
              <a:rPr lang="en-US" i="1" dirty="0" err="1" smtClean="0"/>
              <a:t>Synechococcus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and associated phages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pic>
        <p:nvPicPr>
          <p:cNvPr id="6" name="Picture 5" descr="nature16942-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79" y="1449036"/>
            <a:ext cx="4721086" cy="410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Guidi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Plankton networks driving carbon export in the oligotrophic ocean. </a:t>
            </a:r>
            <a:r>
              <a:rPr lang="en-US" sz="1100" i="1" dirty="0">
                <a:solidFill>
                  <a:schemeClr val="bg1"/>
                </a:solidFill>
              </a:rPr>
              <a:t>Nature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532</a:t>
            </a:r>
            <a:r>
              <a:rPr lang="en-US" sz="1100" dirty="0">
                <a:solidFill>
                  <a:schemeClr val="bg1"/>
                </a:solidFill>
              </a:rPr>
              <a:t>(7600), 465.</a:t>
            </a:r>
          </a:p>
        </p:txBody>
      </p:sp>
      <p:sp>
        <p:nvSpPr>
          <p:cNvPr id="8" name="Rectangle 7"/>
          <p:cNvSpPr/>
          <p:nvPr/>
        </p:nvSpPr>
        <p:spPr>
          <a:xfrm>
            <a:off x="8378687" y="2488096"/>
            <a:ext cx="414130" cy="3975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27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Clusters can reveal important nodes</a:t>
            </a:r>
            <a:br>
              <a:rPr lang="en-US" dirty="0" smtClean="0"/>
            </a:br>
            <a:r>
              <a:rPr lang="en-US" dirty="0" smtClean="0"/>
              <a:t>and correlations to environmental factors</a:t>
            </a:r>
          </a:p>
          <a:p>
            <a:endParaRPr lang="en-US" dirty="0"/>
          </a:p>
          <a:p>
            <a:r>
              <a:rPr lang="en-US" dirty="0" smtClean="0"/>
              <a:t>How do you identify a cluster?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 smtClean="0"/>
              <a:t>WGCNA</a:t>
            </a:r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3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 smtClean="0"/>
              <a:t>Choice for criteria is not obvious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2" r="37879"/>
          <a:stretch/>
        </p:blipFill>
        <p:spPr>
          <a:xfrm>
            <a:off x="5943601" y="1020795"/>
            <a:ext cx="5411889" cy="42967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21757" y="5663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MCL, all edges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55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295" y="2227142"/>
            <a:ext cx="3696758" cy="2688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939" y="2277742"/>
            <a:ext cx="3557609" cy="2587353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7305730" cy="4464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algorithms for clustering available</a:t>
            </a:r>
          </a:p>
          <a:p>
            <a:r>
              <a:rPr lang="en-US" dirty="0"/>
              <a:t>WGCNA</a:t>
            </a:r>
            <a:endParaRPr lang="en-US" dirty="0" smtClean="0"/>
          </a:p>
          <a:p>
            <a:r>
              <a:rPr lang="en-US" dirty="0" smtClean="0"/>
              <a:t>MCL</a:t>
            </a:r>
          </a:p>
          <a:p>
            <a:r>
              <a:rPr lang="en-US" dirty="0" smtClean="0"/>
              <a:t>Louvain clustering</a:t>
            </a:r>
          </a:p>
          <a:p>
            <a:r>
              <a:rPr lang="en-US" dirty="0" smtClean="0"/>
              <a:t>OH-PIN</a:t>
            </a:r>
          </a:p>
          <a:p>
            <a:r>
              <a:rPr lang="en-US" dirty="0" err="1" smtClean="0"/>
              <a:t>Walktrap</a:t>
            </a:r>
            <a:endParaRPr lang="en-US" dirty="0" smtClean="0"/>
          </a:p>
          <a:p>
            <a:r>
              <a:rPr lang="en-US" dirty="0" smtClean="0"/>
              <a:t>Girvan-Newman</a:t>
            </a:r>
          </a:p>
          <a:p>
            <a:pPr marL="0" indent="0">
              <a:buNone/>
            </a:pPr>
            <a:r>
              <a:rPr lang="en-US" b="1" dirty="0"/>
              <a:t>Choice for criteria is not obvious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88089" y="1641663"/>
            <a:ext cx="337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OH-PIN, positive edges only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37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Force </a:t>
            </a:r>
            <a:r>
              <a:rPr lang="en-US" dirty="0" smtClean="0"/>
              <a:t>directed layout </a:t>
            </a:r>
            <a:r>
              <a:rPr lang="en-US" dirty="0" smtClean="0"/>
              <a:t>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</p:spTree>
    <p:extLst>
      <p:ext uri="{BB962C8B-B14F-4D97-AF65-F5344CB8AC3E}">
        <p14:creationId xmlns:p14="http://schemas.microsoft.com/office/powerpoint/2010/main" val="24785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Force </a:t>
            </a:r>
            <a:r>
              <a:rPr lang="en-US" dirty="0" smtClean="0"/>
              <a:t>directed layout </a:t>
            </a:r>
            <a:r>
              <a:rPr lang="en-US" dirty="0" smtClean="0"/>
              <a:t>algorithm</a:t>
            </a:r>
            <a:br>
              <a:rPr lang="en-US" dirty="0" smtClean="0"/>
            </a:br>
            <a:r>
              <a:rPr lang="en-US" dirty="0" smtClean="0"/>
              <a:t>on edge weights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  <a:endParaRPr lang="en-US" dirty="0"/>
          </a:p>
        </p:txBody>
      </p:sp>
      <p:pic>
        <p:nvPicPr>
          <p:cNvPr id="6" name="Picture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1" r="43488"/>
          <a:stretch/>
        </p:blipFill>
        <p:spPr>
          <a:xfrm rot="5400000" flipV="1">
            <a:off x="6124761" y="1437418"/>
            <a:ext cx="4098235" cy="3741702"/>
          </a:xfrm>
          <a:prstGeom prst="roundRect">
            <a:avLst/>
          </a:prstGeom>
          <a:ln w="76200">
            <a:solidFill>
              <a:srgbClr val="2F4D5D"/>
            </a:solidFill>
          </a:ln>
        </p:spPr>
      </p:pic>
      <p:sp>
        <p:nvSpPr>
          <p:cNvPr id="7" name="Oval 6"/>
          <p:cNvSpPr/>
          <p:nvPr/>
        </p:nvSpPr>
        <p:spPr>
          <a:xfrm>
            <a:off x="6920948" y="3601278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60366" y="1656000"/>
            <a:ext cx="1729409" cy="1712844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9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5546035" y="3465443"/>
            <a:ext cx="6735417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5929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know if your network is “ok”?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 of microbial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10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30" idx="0"/>
            <a:endCxn id="31" idx="4"/>
          </p:cNvCxnSpPr>
          <p:nvPr/>
        </p:nvCxnSpPr>
        <p:spPr>
          <a:xfrm flipV="1">
            <a:off x="8347977" y="2612896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3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original data</a:t>
            </a:r>
          </a:p>
          <a:p>
            <a:r>
              <a:rPr lang="en-US" dirty="0" smtClean="0"/>
              <a:t>Test robustness of edges</a:t>
            </a:r>
          </a:p>
          <a:p>
            <a:r>
              <a:rPr lang="en-US" dirty="0" smtClean="0"/>
              <a:t>Remove unstable edges</a:t>
            </a:r>
          </a:p>
          <a:p>
            <a:pPr lvl="1"/>
            <a:r>
              <a:rPr lang="en-US" dirty="0" smtClean="0"/>
              <a:t>Implemented in </a:t>
            </a:r>
            <a:r>
              <a:rPr lang="en-US" dirty="0" err="1" smtClean="0"/>
              <a:t>CoNet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SPIEC-EASI 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8" idx="5"/>
            <a:endCxn id="26" idx="1"/>
          </p:cNvCxnSpPr>
          <p:nvPr/>
        </p:nvCxnSpPr>
        <p:spPr>
          <a:xfrm>
            <a:off x="5730647" y="4589833"/>
            <a:ext cx="641918" cy="41452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  <a:endCxn id="24" idx="6"/>
          </p:cNvCxnSpPr>
          <p:nvPr/>
        </p:nvCxnSpPr>
        <p:spPr>
          <a:xfrm flipH="1">
            <a:off x="5170311" y="5386200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stCxn id="26" idx="1"/>
            <a:endCxn id="28" idx="5"/>
          </p:cNvCxnSpPr>
          <p:nvPr/>
        </p:nvCxnSpPr>
        <p:spPr>
          <a:xfrm flipH="1" flipV="1">
            <a:off x="5730647" y="4589833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3"/>
          </p:cNvCxnSpPr>
          <p:nvPr/>
        </p:nvCxnSpPr>
        <p:spPr>
          <a:xfrm flipH="1">
            <a:off x="5189165" y="5386200"/>
            <a:ext cx="1183400" cy="32727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6" idx="7"/>
            <a:endCxn id="30" idx="2"/>
          </p:cNvCxnSpPr>
          <p:nvPr/>
        </p:nvCxnSpPr>
        <p:spPr>
          <a:xfrm flipV="1">
            <a:off x="6754403" y="4543257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8801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Permute inferred network</a:t>
            </a:r>
          </a:p>
          <a:p>
            <a:r>
              <a:rPr lang="en-US" dirty="0" smtClean="0"/>
              <a:t>Estimate fraction of stable centralities</a:t>
            </a:r>
          </a:p>
          <a:p>
            <a:r>
              <a:rPr lang="en-US" dirty="0" smtClean="0"/>
              <a:t>Note: clusters less</a:t>
            </a:r>
            <a:br>
              <a:rPr lang="en-US" dirty="0" smtClean="0"/>
            </a:br>
            <a:r>
              <a:rPr lang="en-US" dirty="0" smtClean="0"/>
              <a:t>dependent on specific</a:t>
            </a:r>
            <a:br>
              <a:rPr lang="en-US" dirty="0" smtClean="0"/>
            </a:br>
            <a:r>
              <a:rPr lang="en-US" dirty="0" smtClean="0"/>
              <a:t>associations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Permutation testing</a:t>
            </a:r>
            <a:endParaRPr lang="en-US" dirty="0"/>
          </a:p>
        </p:txBody>
      </p:sp>
      <p:cxnSp>
        <p:nvCxnSpPr>
          <p:cNvPr id="6" name="Straight Connector 5"/>
          <p:cNvCxnSpPr>
            <a:stCxn id="32" idx="5"/>
            <a:endCxn id="33" idx="0"/>
          </p:cNvCxnSpPr>
          <p:nvPr/>
        </p:nvCxnSpPr>
        <p:spPr>
          <a:xfrm>
            <a:off x="9604377" y="3418660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2" idx="3"/>
            <a:endCxn id="30" idx="7"/>
          </p:cNvCxnSpPr>
          <p:nvPr/>
        </p:nvCxnSpPr>
        <p:spPr>
          <a:xfrm flipH="1">
            <a:off x="8538896" y="3418660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3" idx="5"/>
            <a:endCxn id="24" idx="1"/>
          </p:cNvCxnSpPr>
          <p:nvPr/>
        </p:nvCxnSpPr>
        <p:spPr>
          <a:xfrm>
            <a:off x="4080751" y="4795215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7" idx="4"/>
            <a:endCxn id="28" idx="1"/>
          </p:cNvCxnSpPr>
          <p:nvPr/>
        </p:nvCxnSpPr>
        <p:spPr>
          <a:xfrm>
            <a:off x="5029519" y="3294001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3"/>
            <a:endCxn id="24" idx="0"/>
          </p:cNvCxnSpPr>
          <p:nvPr/>
        </p:nvCxnSpPr>
        <p:spPr>
          <a:xfrm flipH="1">
            <a:off x="4900311" y="4589833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6" idx="2"/>
            <a:endCxn id="24" idx="6"/>
          </p:cNvCxnSpPr>
          <p:nvPr/>
        </p:nvCxnSpPr>
        <p:spPr>
          <a:xfrm flipH="1">
            <a:off x="5170311" y="5195281"/>
            <a:ext cx="1123173" cy="54207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8" idx="6"/>
            <a:endCxn id="30" idx="2"/>
          </p:cNvCxnSpPr>
          <p:nvPr/>
        </p:nvCxnSpPr>
        <p:spPr>
          <a:xfrm>
            <a:off x="5809728" y="4398914"/>
            <a:ext cx="2268249" cy="14434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6" idx="6"/>
            <a:endCxn id="29" idx="2"/>
          </p:cNvCxnSpPr>
          <p:nvPr/>
        </p:nvCxnSpPr>
        <p:spPr>
          <a:xfrm>
            <a:off x="6833484" y="5195281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29" idx="6"/>
            <a:endCxn id="33" idx="3"/>
          </p:cNvCxnSpPr>
          <p:nvPr/>
        </p:nvCxnSpPr>
        <p:spPr>
          <a:xfrm flipV="1">
            <a:off x="8788154" y="4982545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3" idx="2"/>
          </p:cNvCxnSpPr>
          <p:nvPr/>
        </p:nvCxnSpPr>
        <p:spPr>
          <a:xfrm>
            <a:off x="8617977" y="4543257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5"/>
            <a:endCxn id="32" idx="1"/>
          </p:cNvCxnSpPr>
          <p:nvPr/>
        </p:nvCxnSpPr>
        <p:spPr>
          <a:xfrm>
            <a:off x="8617977" y="2533815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5" idx="4"/>
            <a:endCxn id="33" idx="7"/>
          </p:cNvCxnSpPr>
          <p:nvPr/>
        </p:nvCxnSpPr>
        <p:spPr>
          <a:xfrm flipH="1">
            <a:off x="10546520" y="4072566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2" idx="6"/>
            <a:endCxn id="25" idx="1"/>
          </p:cNvCxnSpPr>
          <p:nvPr/>
        </p:nvCxnSpPr>
        <p:spPr>
          <a:xfrm>
            <a:off x="9683458" y="3227741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4" idx="5"/>
            <a:endCxn id="25" idx="0"/>
          </p:cNvCxnSpPr>
          <p:nvPr/>
        </p:nvCxnSpPr>
        <p:spPr>
          <a:xfrm flipH="1">
            <a:off x="10880354" y="2308385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4" idx="3"/>
            <a:endCxn id="32" idx="7"/>
          </p:cNvCxnSpPr>
          <p:nvPr/>
        </p:nvCxnSpPr>
        <p:spPr>
          <a:xfrm flipH="1">
            <a:off x="9604377" y="2308385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19832" y="43342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630311" y="54673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0610354" y="35325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93484" y="492528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59519" y="275400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269728" y="412891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48154" y="5419592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077977" y="427325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157058" y="207289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43458" y="2957741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085601" y="452162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487745" y="1847466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Frantz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Carley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2017). Reporting a network’s most-central actor with a confidence level. </a:t>
            </a:r>
            <a:r>
              <a:rPr lang="en-US" sz="1100" i="1" dirty="0">
                <a:solidFill>
                  <a:schemeClr val="bg1"/>
                </a:solidFill>
              </a:rPr>
              <a:t>Computational and Mathematical Organization Theory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23</a:t>
            </a:r>
            <a:r>
              <a:rPr lang="en-US" sz="1100" dirty="0">
                <a:solidFill>
                  <a:schemeClr val="bg1"/>
                </a:solidFill>
              </a:rPr>
              <a:t>(2), 301-312.</a:t>
            </a:r>
          </a:p>
        </p:txBody>
      </p:sp>
    </p:spTree>
    <p:extLst>
      <p:ext uri="{BB962C8B-B14F-4D97-AF65-F5344CB8AC3E}">
        <p14:creationId xmlns:p14="http://schemas.microsoft.com/office/powerpoint/2010/main" val="186905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58484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611906" y="4128247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89412" y="1845953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8294" y="3316165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28156" y="2887712"/>
            <a:ext cx="883023" cy="8569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6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 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</p:spTree>
    <p:extLst>
      <p:ext uri="{BB962C8B-B14F-4D97-AF65-F5344CB8AC3E}">
        <p14:creationId xmlns:p14="http://schemas.microsoft.com/office/powerpoint/2010/main" val="147003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9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1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753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3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dirty="0" err="1" smtClean="0"/>
              <a:t>Erdõs-Rényi</a:t>
            </a:r>
            <a:r>
              <a:rPr lang="en-US" sz="2000" dirty="0" smtClean="0"/>
              <a:t> model			Chung-</a:t>
            </a:r>
            <a:r>
              <a:rPr lang="en-US" sz="2000" dirty="0" err="1" smtClean="0"/>
              <a:t>lu</a:t>
            </a:r>
            <a:r>
              <a:rPr lang="en-US" sz="2000" dirty="0" smtClean="0"/>
              <a:t> model			</a:t>
            </a:r>
            <a:r>
              <a:rPr lang="en-US" sz="2000" dirty="0" err="1" smtClean="0"/>
              <a:t>Klemm-Eguíluz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7" r="14957"/>
          <a:stretch/>
        </p:blipFill>
        <p:spPr>
          <a:xfrm>
            <a:off x="758687" y="2650568"/>
            <a:ext cx="3038061" cy="2159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60" y="2246790"/>
            <a:ext cx="2901679" cy="29016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https://luisospina.wordpress.com/random-graph-models/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68" y="2392497"/>
            <a:ext cx="3014673" cy="267611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323391" y="5068608"/>
            <a:ext cx="2241443" cy="620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network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037313" y="5045416"/>
            <a:ext cx="2241443" cy="947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Random network</a:t>
            </a:r>
          </a:p>
          <a:p>
            <a:pPr algn="ctr"/>
            <a:r>
              <a:rPr lang="en-US" sz="1600" dirty="0" smtClean="0"/>
              <a:t>with non-random degree distribution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8827435" y="5148468"/>
            <a:ext cx="2241443" cy="844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Scale-free network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096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1487" y="1255643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84406" y="3276600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97449" y="3385239"/>
            <a:ext cx="3313043" cy="2020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Infer network properties</a:t>
            </a:r>
            <a:br>
              <a:rPr lang="en-US" dirty="0" smtClean="0"/>
            </a:br>
            <a:r>
              <a:rPr lang="en-US" dirty="0" smtClean="0"/>
              <a:t>unique to your network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Connor, </a:t>
            </a:r>
            <a:r>
              <a:rPr lang="en-US" sz="1100" dirty="0" err="1" smtClean="0">
                <a:solidFill>
                  <a:schemeClr val="bg1"/>
                </a:solidFill>
              </a:rPr>
              <a:t>Barberán</a:t>
            </a:r>
            <a:r>
              <a:rPr lang="en-US" sz="1100" dirty="0" smtClean="0">
                <a:solidFill>
                  <a:schemeClr val="bg1"/>
                </a:solidFill>
              </a:rPr>
              <a:t> &amp; </a:t>
            </a:r>
            <a:r>
              <a:rPr lang="en-US" sz="1100" dirty="0" err="1" smtClean="0">
                <a:solidFill>
                  <a:schemeClr val="bg1"/>
                </a:solidFill>
              </a:rPr>
              <a:t>Clauset</a:t>
            </a:r>
            <a:r>
              <a:rPr lang="en-US" sz="1100" dirty="0" smtClean="0">
                <a:solidFill>
                  <a:schemeClr val="bg1"/>
                </a:solidFill>
              </a:rPr>
              <a:t>. </a:t>
            </a:r>
            <a:r>
              <a:rPr lang="en-US" sz="1100" dirty="0">
                <a:solidFill>
                  <a:schemeClr val="bg1"/>
                </a:solidFill>
              </a:rPr>
              <a:t>(2017). Using null models to infer microbial co-occurrence networks.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(5), e0176751.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68" y="1359036"/>
            <a:ext cx="6066432" cy="40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2" name="Rectangle 1"/>
          <p:cNvSpPr/>
          <p:nvPr/>
        </p:nvSpPr>
        <p:spPr>
          <a:xfrm>
            <a:off x="5511179" y="4595810"/>
            <a:ext cx="6408807" cy="1532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357718" y="2689411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5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centralities cannot be suggested</a:t>
            </a:r>
          </a:p>
          <a:p>
            <a:r>
              <a:rPr lang="en-US" dirty="0" smtClean="0"/>
              <a:t>Domain knowledge can be integrated into networks</a:t>
            </a:r>
          </a:p>
          <a:p>
            <a:r>
              <a:rPr lang="en-US" dirty="0" err="1" smtClean="0"/>
              <a:t>Keystoneness</a:t>
            </a:r>
            <a:r>
              <a:rPr lang="en-US" dirty="0" smtClean="0"/>
              <a:t> is unknown until validated experimentally</a:t>
            </a:r>
          </a:p>
          <a:p>
            <a:r>
              <a:rPr lang="en-US" dirty="0" smtClean="0"/>
              <a:t>Cluster analysis can yield biological insights</a:t>
            </a:r>
          </a:p>
          <a:p>
            <a:r>
              <a:rPr lang="en-US" dirty="0" smtClean="0"/>
              <a:t>Error rates are probably considerable; </a:t>
            </a:r>
            <a:br>
              <a:rPr lang="en-US" dirty="0" smtClean="0"/>
            </a:br>
            <a:r>
              <a:rPr lang="en-US" dirty="0" smtClean="0"/>
              <a:t>Use approaches that are not sensitive to errors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9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8" y="404194"/>
            <a:ext cx="2531958" cy="2531958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16904" y="1005480"/>
            <a:ext cx="11041200" cy="1152000"/>
          </a:xfrm>
        </p:spPr>
        <p:txBody>
          <a:bodyPr/>
          <a:lstStyle/>
          <a:p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8686" y="3367636"/>
            <a:ext cx="1234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Carry out network analysis on your SPIEC-EASI network: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 smtClean="0">
                <a:hlinkClick r:id="rId3"/>
              </a:rPr>
              <a:t>https://github.com/ramellose/networktutorials/Workshop network analysis 2019/Workshop_MDA.html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82" b="7279"/>
          <a:stretch/>
        </p:blipFill>
        <p:spPr bwMode="auto">
          <a:xfrm>
            <a:off x="900000" y="1611276"/>
            <a:ext cx="4510453" cy="43820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0913" y="1306919"/>
            <a:ext cx="62598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Effect of node removal on network structure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node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Construct network from partial abundances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Count edges absent from partial network</a:t>
            </a:r>
          </a:p>
          <a:p>
            <a:endParaRPr lang="en-US" dirty="0" smtClean="0"/>
          </a:p>
          <a:p>
            <a:r>
              <a:rPr lang="en-US" dirty="0" smtClean="0"/>
              <a:t>Hub nodes: high values for all centralities</a:t>
            </a:r>
          </a:p>
          <a:p>
            <a:r>
              <a:rPr lang="en-US" dirty="0" smtClean="0"/>
              <a:t>Positive control: high degree, low centrality</a:t>
            </a:r>
          </a:p>
          <a:p>
            <a:r>
              <a:rPr lang="en-US" dirty="0" smtClean="0"/>
              <a:t>Negative control: high abundance, low degree, low centrality</a:t>
            </a:r>
          </a:p>
          <a:p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10" name="Oval 9"/>
          <p:cNvSpPr/>
          <p:nvPr/>
        </p:nvSpPr>
        <p:spPr>
          <a:xfrm>
            <a:off x="3155226" y="4607858"/>
            <a:ext cx="609599" cy="6267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81944" y="1269719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2258688"/>
            <a:ext cx="4609822" cy="28780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8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68064" y="3473407"/>
            <a:ext cx="2364323" cy="2352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19107" y="3644153"/>
            <a:ext cx="4609822" cy="1492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1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testing of hubs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633447" y="1306919"/>
            <a:ext cx="438726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nodes </a:t>
            </a:r>
            <a:r>
              <a:rPr lang="en-US" dirty="0" err="1" smtClean="0"/>
              <a:t>neighbours</a:t>
            </a:r>
            <a:r>
              <a:rPr lang="en-US" dirty="0" smtClean="0"/>
              <a:t> of hubs</a:t>
            </a:r>
          </a:p>
          <a:p>
            <a:endParaRPr lang="en-US" dirty="0"/>
          </a:p>
          <a:p>
            <a:r>
              <a:rPr lang="en-US" dirty="0" smtClean="0"/>
              <a:t>Most edges to hubs unique to hub species</a:t>
            </a:r>
          </a:p>
          <a:p>
            <a:endParaRPr lang="en-US" dirty="0"/>
          </a:p>
          <a:p>
            <a:r>
              <a:rPr lang="en-US" dirty="0" smtClean="0"/>
              <a:t>Number of dependent edges largest for hubs</a:t>
            </a:r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3" y="1438996"/>
            <a:ext cx="6705614" cy="44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0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9221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</a:p>
          <a:p>
            <a:r>
              <a:rPr lang="en-US" dirty="0" smtClean="0"/>
              <a:t>Centrality measures</a:t>
            </a:r>
          </a:p>
          <a:p>
            <a:r>
              <a:rPr lang="en-US" dirty="0" smtClean="0"/>
              <a:t>Clustering algorithms</a:t>
            </a:r>
          </a:p>
          <a:p>
            <a:r>
              <a:rPr lang="en-US" dirty="0" smtClean="0"/>
              <a:t>Robustness of network analysis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outcome of in </a:t>
            </a:r>
            <a:r>
              <a:rPr lang="en-US" dirty="0" err="1" smtClean="0"/>
              <a:t>silico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8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3674028" cy="4464000"/>
          </a:xfrm>
        </p:spPr>
        <p:txBody>
          <a:bodyPr/>
          <a:lstStyle/>
          <a:p>
            <a:r>
              <a:rPr lang="en-US" dirty="0" smtClean="0"/>
              <a:t>Test effect of hubs (</a:t>
            </a:r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Dioszegia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i="1" dirty="0" err="1" smtClean="0"/>
              <a:t>Albugo</a:t>
            </a:r>
            <a:r>
              <a:rPr lang="en-US" i="1" dirty="0" smtClean="0"/>
              <a:t> </a:t>
            </a:r>
            <a:r>
              <a:rPr lang="en-US" dirty="0" smtClean="0"/>
              <a:t>not </a:t>
            </a:r>
            <a:r>
              <a:rPr lang="en-US" dirty="0" err="1" smtClean="0"/>
              <a:t>culturable</a:t>
            </a:r>
            <a:r>
              <a:rPr lang="en-US" dirty="0" smtClean="0"/>
              <a:t>, but transferable</a:t>
            </a:r>
          </a:p>
          <a:p>
            <a:pPr lvl="1"/>
            <a:r>
              <a:rPr lang="en-US" sz="2000" dirty="0" smtClean="0"/>
              <a:t>Effect on alpha diversity and beta diversity </a:t>
            </a:r>
            <a:endParaRPr lang="en-US" sz="2000" dirty="0"/>
          </a:p>
          <a:p>
            <a:r>
              <a:rPr lang="en-US" i="1" dirty="0" err="1" smtClean="0"/>
              <a:t>Dioszegia</a:t>
            </a:r>
            <a:r>
              <a:rPr lang="en-US" i="1" dirty="0" smtClean="0"/>
              <a:t> </a:t>
            </a:r>
            <a:r>
              <a:rPr lang="en-US" dirty="0" err="1" smtClean="0"/>
              <a:t>cocultures</a:t>
            </a:r>
            <a:endParaRPr lang="en-US" dirty="0" smtClean="0"/>
          </a:p>
          <a:p>
            <a:pPr lvl="1"/>
            <a:r>
              <a:rPr lang="en-US" sz="2000" dirty="0" smtClean="0"/>
              <a:t>Inhibited isolates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=/= </a:t>
            </a:r>
            <a:r>
              <a:rPr lang="en-US" i="1" dirty="0" smtClean="0"/>
              <a:t>in vivo</a:t>
            </a:r>
            <a:endParaRPr lang="en-US" i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28" y="316605"/>
            <a:ext cx="57531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sp>
        <p:nvSpPr>
          <p:cNvPr id="9" name="Rectangle 8"/>
          <p:cNvSpPr/>
          <p:nvPr/>
        </p:nvSpPr>
        <p:spPr>
          <a:xfrm>
            <a:off x="6374296" y="1405272"/>
            <a:ext cx="672548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41165" y="3214193"/>
            <a:ext cx="705679" cy="316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41165" y="4740966"/>
            <a:ext cx="851451" cy="360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Gut microbiota implicated in obesity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Known association between perturbation</a:t>
            </a:r>
            <a:br>
              <a:rPr lang="en-US" dirty="0" smtClean="0"/>
            </a:br>
            <a:r>
              <a:rPr lang="en-US" dirty="0" smtClean="0"/>
              <a:t>and development of metabolic dysfunction</a:t>
            </a:r>
          </a:p>
          <a:p>
            <a:endParaRPr lang="en-US" dirty="0"/>
          </a:p>
          <a:p>
            <a:r>
              <a:rPr lang="en-US" dirty="0"/>
              <a:t>Causal interactions undescribed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 perturbation of the gut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99" y="2064912"/>
            <a:ext cx="4569083" cy="3046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5197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5283887" cy="4464000"/>
          </a:xfrm>
        </p:spPr>
        <p:txBody>
          <a:bodyPr/>
          <a:lstStyle/>
          <a:p>
            <a:r>
              <a:rPr lang="en-US" dirty="0" smtClean="0"/>
              <a:t>Mice exposed to long-term low-dose antibiotic (STAT)</a:t>
            </a:r>
          </a:p>
          <a:p>
            <a:endParaRPr lang="en-US" dirty="0"/>
          </a:p>
          <a:p>
            <a:r>
              <a:rPr lang="en-US" dirty="0" smtClean="0"/>
              <a:t>Diet changed to high-fat diet</a:t>
            </a:r>
          </a:p>
          <a:p>
            <a:endParaRPr lang="en-US" dirty="0"/>
          </a:p>
          <a:p>
            <a:r>
              <a:rPr lang="en-US" dirty="0" smtClean="0"/>
              <a:t>Characterize metabolic functions + microbiome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model of microbe-induced obesity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38" y="2162569"/>
            <a:ext cx="5400675" cy="2581275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282619" y="5935850"/>
            <a:ext cx="268185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Mahana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Genome Medicine 2016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16240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1056861"/>
            <a:ext cx="3584713" cy="2806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8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clusters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6001" y="1398423"/>
            <a:ext cx="3552052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Inferred networks with SPIEC-EASI for each cluster</a:t>
            </a:r>
          </a:p>
          <a:p>
            <a:r>
              <a:rPr lang="en-US" dirty="0" smtClean="0"/>
              <a:t>Clusters reflect STAT, control or both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35487" y="3819939"/>
            <a:ext cx="5981713" cy="20424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/>
          <p:cNvSpPr/>
          <p:nvPr/>
        </p:nvSpPr>
        <p:spPr>
          <a:xfrm>
            <a:off x="4267200" y="861576"/>
            <a:ext cx="2348754" cy="1222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Number of transitions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1051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3141" y="4383741"/>
            <a:ext cx="551330" cy="2375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Simulated network attacks</a:t>
            </a:r>
          </a:p>
          <a:p>
            <a:endParaRPr lang="en-US" dirty="0"/>
          </a:p>
          <a:p>
            <a:r>
              <a:rPr lang="en-US" dirty="0" smtClean="0"/>
              <a:t>STAT-associated networks</a:t>
            </a:r>
            <a:br>
              <a:rPr lang="en-US" dirty="0" smtClean="0"/>
            </a:br>
            <a:r>
              <a:rPr lang="en-US" dirty="0" smtClean="0"/>
              <a:t>more sensitive than</a:t>
            </a:r>
            <a:br>
              <a:rPr lang="en-US" dirty="0" smtClean="0"/>
            </a:br>
            <a:r>
              <a:rPr lang="en-US" dirty="0" smtClean="0"/>
              <a:t>control</a:t>
            </a:r>
          </a:p>
          <a:p>
            <a:endParaRPr lang="en-US" dirty="0"/>
          </a:p>
          <a:p>
            <a:r>
              <a:rPr lang="en-US" dirty="0" smtClean="0"/>
              <a:t>Model for sensitivity to antibiotics?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Subnetworks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62" y="1170658"/>
            <a:ext cx="5719564" cy="446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Mahana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Antibiotic perturbation of the murine gut microbiome enhances the adiposity, insulin resistance, and liver disease associated with high-fat diet. </a:t>
            </a:r>
            <a:r>
              <a:rPr lang="en-US" sz="1100" i="1" dirty="0">
                <a:solidFill>
                  <a:schemeClr val="bg1"/>
                </a:solidFill>
              </a:rPr>
              <a:t>Genome medicine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8</a:t>
            </a:r>
            <a:r>
              <a:rPr lang="en-US" sz="1100" dirty="0">
                <a:solidFill>
                  <a:schemeClr val="bg1"/>
                </a:solidFill>
              </a:rPr>
              <a:t>(1), 48.</a:t>
            </a:r>
          </a:p>
        </p:txBody>
      </p:sp>
    </p:spTree>
    <p:extLst>
      <p:ext uri="{BB962C8B-B14F-4D97-AF65-F5344CB8AC3E}">
        <p14:creationId xmlns:p14="http://schemas.microsoft.com/office/powerpoint/2010/main" val="362912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2528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network: likely to show treatment group differences</a:t>
            </a:r>
          </a:p>
          <a:p>
            <a:r>
              <a:rPr lang="en-US" dirty="0" smtClean="0"/>
              <a:t>Subnetworks can show within-group community</a:t>
            </a:r>
          </a:p>
          <a:p>
            <a:endParaRPr lang="en-US" dirty="0"/>
          </a:p>
          <a:p>
            <a:r>
              <a:rPr lang="en-US" dirty="0" smtClean="0"/>
              <a:t>Node removal analysis can help assess node importance</a:t>
            </a:r>
          </a:p>
          <a:p>
            <a:r>
              <a:rPr lang="en-US" dirty="0" smtClean="0"/>
              <a:t>Note: network robustness is not known to reflect biological robustness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</a:t>
            </a:r>
          </a:p>
        </p:txBody>
      </p:sp>
    </p:spTree>
    <p:extLst>
      <p:ext uri="{BB962C8B-B14F-4D97-AF65-F5344CB8AC3E}">
        <p14:creationId xmlns:p14="http://schemas.microsoft.com/office/powerpoint/2010/main" val="98804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981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(positive)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2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2</a:t>
            </a:r>
            <a:endParaRPr lang="en-US" sz="10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4</a:t>
            </a:r>
            <a:endParaRPr lang="en-US" sz="1600" b="1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515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 (negative)</a:t>
            </a:r>
          </a:p>
          <a:p>
            <a:pPr lvl="1"/>
            <a:r>
              <a:rPr lang="en-US" dirty="0" smtClean="0"/>
              <a:t>Hub nodes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7" name="Straight Connector 6"/>
          <p:cNvCxnSpPr>
            <a:stCxn id="33" idx="5"/>
            <a:endCxn id="3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3" idx="3"/>
            <a:endCxn id="3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4" idx="5"/>
            <a:endCxn id="2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8" idx="4"/>
            <a:endCxn id="2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9" idx="3"/>
            <a:endCxn id="2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9" idx="5"/>
            <a:endCxn id="2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27" idx="3"/>
            <a:endCxn id="2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7" idx="7"/>
            <a:endCxn id="3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3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1" idx="0"/>
            <a:endCxn id="3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30" idx="6"/>
            <a:endCxn id="3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1" idx="6"/>
            <a:endCxn id="3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2" idx="5"/>
            <a:endCxn id="3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6" idx="4"/>
            <a:endCxn id="3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6"/>
            <a:endCxn id="2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35" idx="5"/>
            <a:endCxn id="2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  <a:endCxn id="3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6" name="Oval 2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7" name="Oval 2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2</a:t>
            </a:r>
            <a:endParaRPr lang="en-US" sz="1600" b="1" dirty="0"/>
          </a:p>
        </p:txBody>
      </p:sp>
      <p:sp>
        <p:nvSpPr>
          <p:cNvPr id="28" name="Oval 2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29" name="Oval 2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0" name="Oval 2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3" name="Oval 3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4" name="Oval 3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0</a:t>
            </a:r>
            <a:endParaRPr lang="en-US" sz="800" dirty="0"/>
          </a:p>
        </p:txBody>
      </p:sp>
      <p:sp>
        <p:nvSpPr>
          <p:cNvPr id="35" name="Oval 3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73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5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7" name="Straight Connector 36"/>
          <p:cNvCxnSpPr>
            <a:stCxn id="63" idx="5"/>
            <a:endCxn id="64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3" idx="3"/>
            <a:endCxn id="61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4" idx="5"/>
            <a:endCxn id="55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8" idx="4"/>
            <a:endCxn id="59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9" idx="3"/>
            <a:endCxn id="55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9" idx="5"/>
            <a:endCxn id="57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57" idx="3"/>
            <a:endCxn id="55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7" idx="7"/>
            <a:endCxn id="61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57" idx="6"/>
            <a:endCxn id="60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1" idx="0"/>
            <a:endCxn id="62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6"/>
            <a:endCxn id="64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61" idx="6"/>
            <a:endCxn id="64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62" idx="5"/>
            <a:endCxn id="63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56" idx="4"/>
            <a:endCxn id="64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3" idx="6"/>
            <a:endCxn id="56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65" idx="5"/>
            <a:endCxn id="56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5" idx="3"/>
            <a:endCxn id="63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5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6" name="Straight Connector 35"/>
            <p:cNvCxnSpPr>
              <a:stCxn id="91" idx="5"/>
              <a:endCxn id="92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91" idx="3"/>
              <a:endCxn id="89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82" idx="5"/>
              <a:endCxn id="83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86" idx="4"/>
              <a:endCxn id="87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87" idx="3"/>
              <a:endCxn id="83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87" idx="5"/>
              <a:endCxn id="85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85" idx="3"/>
              <a:endCxn id="83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85" idx="7"/>
              <a:endCxn id="89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85" idx="6"/>
              <a:endCxn id="88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9" idx="0"/>
              <a:endCxn id="90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8" idx="6"/>
              <a:endCxn id="92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9" idx="6"/>
              <a:endCxn id="92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90" idx="5"/>
              <a:endCxn id="91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4"/>
              <a:endCxn id="92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91" idx="6"/>
              <a:endCxn id="84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93" idx="5"/>
              <a:endCxn id="84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3" idx="3"/>
              <a:endCxn id="91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057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Phyllosphere</a:t>
            </a:r>
            <a:r>
              <a:rPr lang="en-US" dirty="0" smtClean="0"/>
              <a:t>: above-ground plant parts</a:t>
            </a:r>
          </a:p>
          <a:p>
            <a:endParaRPr lang="en-US" dirty="0"/>
          </a:p>
          <a:p>
            <a:r>
              <a:rPr lang="en-US" dirty="0" smtClean="0"/>
              <a:t>Role of microbiome in pathogen establishment</a:t>
            </a:r>
          </a:p>
          <a:p>
            <a:endParaRPr lang="en-US" dirty="0"/>
          </a:p>
          <a:p>
            <a:r>
              <a:rPr lang="en-US" dirty="0" smtClean="0"/>
              <a:t>Hostile environment: limited nutrients &amp; sunlight</a:t>
            </a:r>
          </a:p>
          <a:p>
            <a:endParaRPr lang="en-US" dirty="0"/>
          </a:p>
          <a:p>
            <a:r>
              <a:rPr lang="en-US" dirty="0" smtClean="0"/>
              <a:t>Niche construction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Pathogen inhibition in the plant </a:t>
            </a:r>
            <a:r>
              <a:rPr lang="en-US" dirty="0" err="1"/>
              <a:t>phyllosphere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958" y="2024269"/>
            <a:ext cx="36576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6842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cxnSp>
        <p:nvCxnSpPr>
          <p:cNvPr id="36" name="Straight Connector 35"/>
          <p:cNvCxnSpPr>
            <a:stCxn id="91" idx="5"/>
            <a:endCxn id="92" idx="0"/>
          </p:cNvCxnSpPr>
          <p:nvPr/>
        </p:nvCxnSpPr>
        <p:spPr>
          <a:xfrm>
            <a:off x="9742343" y="2705953"/>
            <a:ext cx="751224" cy="1102966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91" idx="3"/>
            <a:endCxn id="89" idx="7"/>
          </p:cNvCxnSpPr>
          <p:nvPr/>
        </p:nvCxnSpPr>
        <p:spPr>
          <a:xfrm flipH="1">
            <a:off x="8676862" y="2705953"/>
            <a:ext cx="683643" cy="933678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82" idx="5"/>
            <a:endCxn id="83" idx="1"/>
          </p:cNvCxnSpPr>
          <p:nvPr/>
        </p:nvCxnSpPr>
        <p:spPr>
          <a:xfrm>
            <a:off x="4218717" y="4082508"/>
            <a:ext cx="628641" cy="751223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86" idx="4"/>
            <a:endCxn id="87" idx="1"/>
          </p:cNvCxnSpPr>
          <p:nvPr/>
        </p:nvCxnSpPr>
        <p:spPr>
          <a:xfrm>
            <a:off x="5167485" y="2581294"/>
            <a:ext cx="319290" cy="91399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87" idx="3"/>
            <a:endCxn id="83" idx="0"/>
          </p:cNvCxnSpPr>
          <p:nvPr/>
        </p:nvCxnSpPr>
        <p:spPr>
          <a:xfrm flipH="1">
            <a:off x="5038277" y="3877126"/>
            <a:ext cx="448498" cy="877524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87" idx="5"/>
            <a:endCxn id="85" idx="1"/>
          </p:cNvCxnSpPr>
          <p:nvPr/>
        </p:nvCxnSpPr>
        <p:spPr>
          <a:xfrm>
            <a:off x="5868613" y="3877126"/>
            <a:ext cx="641918" cy="41452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5" idx="3"/>
            <a:endCxn id="83" idx="6"/>
          </p:cNvCxnSpPr>
          <p:nvPr/>
        </p:nvCxnSpPr>
        <p:spPr>
          <a:xfrm flipH="1">
            <a:off x="5308277" y="4673493"/>
            <a:ext cx="1202254" cy="35115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85" idx="7"/>
            <a:endCxn id="89" idx="2"/>
          </p:cNvCxnSpPr>
          <p:nvPr/>
        </p:nvCxnSpPr>
        <p:spPr>
          <a:xfrm flipV="1">
            <a:off x="6892369" y="3830550"/>
            <a:ext cx="1323574" cy="4611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85" idx="6"/>
            <a:endCxn id="88" idx="2"/>
          </p:cNvCxnSpPr>
          <p:nvPr/>
        </p:nvCxnSpPr>
        <p:spPr>
          <a:xfrm>
            <a:off x="6971450" y="4482574"/>
            <a:ext cx="1414670" cy="494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89" idx="0"/>
            <a:endCxn id="90" idx="4"/>
          </p:cNvCxnSpPr>
          <p:nvPr/>
        </p:nvCxnSpPr>
        <p:spPr>
          <a:xfrm flipV="1">
            <a:off x="8485943" y="1900189"/>
            <a:ext cx="79081" cy="166036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88" idx="6"/>
            <a:endCxn id="92" idx="3"/>
          </p:cNvCxnSpPr>
          <p:nvPr/>
        </p:nvCxnSpPr>
        <p:spPr>
          <a:xfrm flipV="1">
            <a:off x="8926120" y="4269838"/>
            <a:ext cx="1376528" cy="70704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9" idx="6"/>
            <a:endCxn id="92" idx="2"/>
          </p:cNvCxnSpPr>
          <p:nvPr/>
        </p:nvCxnSpPr>
        <p:spPr>
          <a:xfrm>
            <a:off x="8755943" y="3830550"/>
            <a:ext cx="1467624" cy="248369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90" idx="5"/>
            <a:endCxn id="91" idx="1"/>
          </p:cNvCxnSpPr>
          <p:nvPr/>
        </p:nvCxnSpPr>
        <p:spPr>
          <a:xfrm>
            <a:off x="8755943" y="1821108"/>
            <a:ext cx="604562" cy="50300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84" idx="4"/>
            <a:endCxn id="92" idx="7"/>
          </p:cNvCxnSpPr>
          <p:nvPr/>
        </p:nvCxnSpPr>
        <p:spPr>
          <a:xfrm flipH="1">
            <a:off x="10684486" y="3359859"/>
            <a:ext cx="333834" cy="528141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91" idx="6"/>
            <a:endCxn id="84" idx="1"/>
          </p:cNvCxnSpPr>
          <p:nvPr/>
        </p:nvCxnSpPr>
        <p:spPr>
          <a:xfrm>
            <a:off x="9821424" y="2515034"/>
            <a:ext cx="1005977" cy="3839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93" idx="5"/>
            <a:endCxn id="84" idx="0"/>
          </p:cNvCxnSpPr>
          <p:nvPr/>
        </p:nvCxnSpPr>
        <p:spPr>
          <a:xfrm flipH="1">
            <a:off x="11018320" y="1595678"/>
            <a:ext cx="68310" cy="122418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93" idx="3"/>
            <a:endCxn id="91" idx="7"/>
          </p:cNvCxnSpPr>
          <p:nvPr/>
        </p:nvCxnSpPr>
        <p:spPr>
          <a:xfrm flipH="1">
            <a:off x="9742343" y="1595678"/>
            <a:ext cx="962449" cy="7284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757798" y="3621589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768277" y="4754650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748320" y="28198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431450" y="421257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897485" y="2041294"/>
            <a:ext cx="540000" cy="540000"/>
          </a:xfrm>
          <a:prstGeom prst="ellipse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407694" y="3416207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386120" y="4706885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215943" y="3560550"/>
            <a:ext cx="540000" cy="540000"/>
          </a:xfrm>
          <a:prstGeom prst="ellipse">
            <a:avLst/>
          </a:prstGeom>
          <a:solidFill>
            <a:srgbClr val="92D050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295024" y="136018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281424" y="2245034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223567" y="380891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25711" y="1134759"/>
            <a:ext cx="540000" cy="540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4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  <a:p>
            <a:pPr lvl="1"/>
            <a:r>
              <a:rPr lang="en-US" dirty="0"/>
              <a:t>Hub nodes</a:t>
            </a:r>
          </a:p>
          <a:p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</a:p>
          <a:p>
            <a:pPr lvl="1"/>
            <a:r>
              <a:rPr lang="en-US" dirty="0" smtClean="0"/>
              <a:t># Shortest paths</a:t>
            </a:r>
          </a:p>
          <a:p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Length of paths</a:t>
            </a:r>
          </a:p>
          <a:p>
            <a:r>
              <a:rPr lang="en-US" dirty="0" smtClean="0"/>
              <a:t>Eigenvector centrality</a:t>
            </a:r>
          </a:p>
          <a:p>
            <a:pPr lvl="1"/>
            <a:r>
              <a:rPr lang="en-US" dirty="0" smtClean="0"/>
              <a:t>Proximity to </a:t>
            </a:r>
            <a:br>
              <a:rPr lang="en-US" dirty="0" smtClean="0"/>
            </a:br>
            <a:r>
              <a:rPr lang="en-US" dirty="0" smtClean="0"/>
              <a:t>important nodes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37" name="Straight Connector 36"/>
            <p:cNvCxnSpPr>
              <a:stCxn id="63" idx="5"/>
              <a:endCxn id="6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63" idx="3"/>
              <a:endCxn id="6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54" idx="5"/>
              <a:endCxn id="5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8" idx="4"/>
              <a:endCxn id="5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3"/>
              <a:endCxn id="5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59" idx="5"/>
              <a:endCxn id="5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57" idx="3"/>
              <a:endCxn id="5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7" idx="7"/>
              <a:endCxn id="6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7" idx="6"/>
              <a:endCxn id="6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61" idx="0"/>
              <a:endCxn id="6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0" idx="6"/>
              <a:endCxn id="6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5"/>
              <a:endCxn id="6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56" idx="4"/>
              <a:endCxn id="6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3" idx="6"/>
              <a:endCxn id="5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5" idx="5"/>
              <a:endCxn id="5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3"/>
              <a:endCxn id="6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Borgatti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84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20" y="4132232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18" y="3344857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480" y="4705455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65" y="3557593"/>
            <a:ext cx="872153" cy="73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11" y="3518736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69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462" y="2196230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41" y="3502131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8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803" y="1336267"/>
            <a:ext cx="1163043" cy="623629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43345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6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8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1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57" y="3467816"/>
            <a:ext cx="743372" cy="74337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43" y="1243630"/>
            <a:ext cx="743372" cy="7433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155568"/>
            <a:ext cx="743372" cy="7433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35" y="3714747"/>
            <a:ext cx="743372" cy="7433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852" y="4628994"/>
            <a:ext cx="743372" cy="7433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25" y="1095489"/>
            <a:ext cx="743372" cy="7433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634" y="2705953"/>
            <a:ext cx="743372" cy="743372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3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0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 - parallel</a:t>
            </a:r>
          </a:p>
          <a:p>
            <a:pPr lvl="1"/>
            <a:r>
              <a:rPr lang="en-US" dirty="0" smtClean="0"/>
              <a:t>Trail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11" y="3290789"/>
            <a:ext cx="1106557" cy="11065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38" y="1167976"/>
            <a:ext cx="1106557" cy="11065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35" y="1940228"/>
            <a:ext cx="1106557" cy="110655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93" y="3547271"/>
            <a:ext cx="1106557" cy="11065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42" y="4460734"/>
            <a:ext cx="1106557" cy="11065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63" y="871769"/>
            <a:ext cx="1106557" cy="1106557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635" y="2471902"/>
            <a:ext cx="1106557" cy="1106557"/>
          </a:xfrm>
          <a:prstGeom prst="rect">
            <a:avLst/>
          </a:prstGeom>
        </p:spPr>
      </p:pic>
      <p:sp>
        <p:nvSpPr>
          <p:cNvPr id="47" name="Rounded Rectangle 46"/>
          <p:cNvSpPr/>
          <p:nvPr/>
        </p:nvSpPr>
        <p:spPr>
          <a:xfrm>
            <a:off x="5876376" y="1959896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Degree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8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730" y="4414360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02" y="3538633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4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34" y="1956725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 </a:t>
            </a:r>
            <a:r>
              <a:rPr lang="en-US" i="1" dirty="0" smtClean="0"/>
              <a:t>Arabidopsis </a:t>
            </a:r>
            <a:r>
              <a:rPr lang="en-US" dirty="0" smtClean="0"/>
              <a:t>plants</a:t>
            </a:r>
          </a:p>
          <a:p>
            <a:r>
              <a:rPr lang="en-US" dirty="0" smtClean="0"/>
              <a:t>16s </a:t>
            </a:r>
            <a:r>
              <a:rPr lang="en-US" dirty="0" err="1" smtClean="0"/>
              <a:t>rRNA</a:t>
            </a:r>
            <a:r>
              <a:rPr lang="en-US" dirty="0" smtClean="0"/>
              <a:t> + ITS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microbiome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834" y="524434"/>
            <a:ext cx="4535905" cy="5595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4"/>
          <a:stretch/>
        </p:blipFill>
        <p:spPr>
          <a:xfrm>
            <a:off x="983766" y="3032040"/>
            <a:ext cx="4791466" cy="9303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77518" y="1255059"/>
            <a:ext cx="573741" cy="151951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5999"/>
            <a:ext cx="11041200" cy="4976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Used goods</a:t>
            </a:r>
          </a:p>
          <a:p>
            <a:pPr lvl="1"/>
            <a:r>
              <a:rPr lang="en-US" dirty="0" smtClean="0"/>
              <a:t>Trail – no link is repeated</a:t>
            </a:r>
          </a:p>
          <a:p>
            <a:r>
              <a:rPr lang="en-US" dirty="0" smtClean="0"/>
              <a:t>Money</a:t>
            </a:r>
          </a:p>
          <a:p>
            <a:pPr lvl="1"/>
            <a:r>
              <a:rPr lang="en-US" dirty="0" smtClean="0"/>
              <a:t>Walk </a:t>
            </a:r>
          </a:p>
          <a:p>
            <a:pPr lvl="1"/>
            <a:r>
              <a:rPr lang="en-US" dirty="0" smtClean="0"/>
              <a:t>Markov process</a:t>
            </a:r>
          </a:p>
          <a:p>
            <a:r>
              <a:rPr lang="en-US" dirty="0" smtClean="0"/>
              <a:t>Gossip</a:t>
            </a:r>
          </a:p>
          <a:p>
            <a:pPr lvl="1"/>
            <a:r>
              <a:rPr lang="en-US" dirty="0" smtClean="0"/>
              <a:t>Trail</a:t>
            </a:r>
          </a:p>
          <a:p>
            <a:r>
              <a:rPr lang="en-US" dirty="0" smtClean="0"/>
              <a:t>Packages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Borgatti</a:t>
            </a:r>
            <a:r>
              <a:rPr lang="en-US" sz="1100" dirty="0">
                <a:solidFill>
                  <a:schemeClr val="bg1"/>
                </a:solidFill>
              </a:rPr>
              <a:t> (2005). Centrality and network flow. </a:t>
            </a:r>
            <a:r>
              <a:rPr lang="en-US" sz="1100" i="1" dirty="0">
                <a:solidFill>
                  <a:schemeClr val="bg1"/>
                </a:solidFill>
              </a:rPr>
              <a:t>Social networks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27</a:t>
            </a:r>
            <a:r>
              <a:rPr lang="en-US" sz="1100" dirty="0">
                <a:solidFill>
                  <a:schemeClr val="bg1"/>
                </a:solidFill>
              </a:rPr>
              <a:t>(1), 55-71.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3757798" y="1134759"/>
            <a:ext cx="7530522" cy="4159891"/>
            <a:chOff x="3757798" y="1134759"/>
            <a:chExt cx="7530522" cy="4159891"/>
          </a:xfrm>
        </p:grpSpPr>
        <p:cxnSp>
          <p:nvCxnSpPr>
            <p:cNvPr id="83" name="Straight Connector 82"/>
            <p:cNvCxnSpPr>
              <a:stCxn id="17" idx="5"/>
              <a:endCxn id="18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7" idx="3"/>
              <a:endCxn id="15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5"/>
              <a:endCxn id="9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13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3" idx="3"/>
              <a:endCxn id="9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3" idx="5"/>
              <a:endCxn id="11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1" idx="3"/>
              <a:endCxn id="9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11" idx="7"/>
              <a:endCxn id="15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11" idx="6"/>
              <a:endCxn id="14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15" idx="0"/>
              <a:endCxn id="16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4" idx="6"/>
              <a:endCxn id="18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15" idx="6"/>
              <a:endCxn id="18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16" idx="5"/>
              <a:endCxn id="17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0" idx="4"/>
              <a:endCxn id="18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7" idx="6"/>
              <a:endCxn id="10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19" idx="5"/>
              <a:endCxn id="10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19" idx="3"/>
              <a:endCxn id="17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1" y="827761"/>
            <a:ext cx="1004780" cy="1004780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5868613" y="82286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Closeness centrality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868613" y="1981185"/>
            <a:ext cx="1856072" cy="10208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Betweenness</a:t>
            </a:r>
            <a:r>
              <a:rPr lang="en-US" dirty="0" smtClean="0"/>
              <a:t>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0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8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Types of flow processes</a:t>
            </a:r>
          </a:p>
          <a:p>
            <a:r>
              <a:rPr lang="en-US" dirty="0" smtClean="0"/>
              <a:t>Replication or diffusion?</a:t>
            </a:r>
          </a:p>
          <a:p>
            <a:r>
              <a:rPr lang="en-US" dirty="0" smtClean="0"/>
              <a:t>Serial or parallel?</a:t>
            </a:r>
          </a:p>
          <a:p>
            <a:r>
              <a:rPr lang="en-US" dirty="0" smtClean="0"/>
              <a:t>Deterministic or undirected?</a:t>
            </a:r>
          </a:p>
          <a:p>
            <a:r>
              <a:rPr lang="en-US" dirty="0" smtClean="0"/>
              <a:t>Paths, trails or walks?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Why does it matter what processes are going 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Simulated flow processes</a:t>
            </a:r>
          </a:p>
          <a:p>
            <a:r>
              <a:rPr lang="en-US" dirty="0" smtClean="0"/>
              <a:t>Package process</a:t>
            </a:r>
          </a:p>
          <a:p>
            <a:r>
              <a:rPr lang="en-US" dirty="0" smtClean="0"/>
              <a:t>Mooching </a:t>
            </a:r>
          </a:p>
          <a:p>
            <a:r>
              <a:rPr lang="en-US" dirty="0" smtClean="0"/>
              <a:t>Used goods</a:t>
            </a:r>
          </a:p>
          <a:p>
            <a:r>
              <a:rPr lang="en-US" dirty="0" smtClean="0"/>
              <a:t>Gossip</a:t>
            </a:r>
          </a:p>
          <a:p>
            <a:r>
              <a:rPr lang="en-US" dirty="0" smtClean="0"/>
              <a:t>Infections</a:t>
            </a:r>
          </a:p>
          <a:p>
            <a:r>
              <a:rPr lang="en-US" dirty="0" smtClean="0"/>
              <a:t>Money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 smtClean="0"/>
              <a:t> (</a:t>
            </a:r>
            <a:r>
              <a:rPr lang="en-US" sz="2400" dirty="0"/>
              <a:t>2005).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Outcomes</a:t>
            </a:r>
          </a:p>
          <a:p>
            <a:r>
              <a:rPr lang="en-US" dirty="0" smtClean="0"/>
              <a:t>Central actors in gossip processes</a:t>
            </a:r>
            <a:br>
              <a:rPr lang="en-US" dirty="0" smtClean="0"/>
            </a:br>
            <a:r>
              <a:rPr lang="en-US" dirty="0" smtClean="0"/>
              <a:t>not captured in shortest paths</a:t>
            </a:r>
          </a:p>
          <a:p>
            <a:r>
              <a:rPr lang="en-US" dirty="0" smtClean="0"/>
              <a:t>Node importance is interaction</a:t>
            </a:r>
            <a:br>
              <a:rPr lang="en-US" dirty="0" smtClean="0"/>
            </a:br>
            <a:r>
              <a:rPr lang="en-US" dirty="0" smtClean="0"/>
              <a:t>between position and flow process</a:t>
            </a:r>
          </a:p>
          <a:p>
            <a:r>
              <a:rPr lang="en-US" dirty="0" smtClean="0"/>
              <a:t>Untargeted flows not well modelled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7382" y="5248725"/>
            <a:ext cx="7040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Borgatti</a:t>
            </a:r>
            <a:r>
              <a:rPr lang="en-US" sz="2400" dirty="0"/>
              <a:t> </a:t>
            </a:r>
            <a:r>
              <a:rPr lang="en-US" sz="2400" dirty="0" smtClean="0"/>
              <a:t>(2005</a:t>
            </a:r>
            <a:r>
              <a:rPr lang="en-US" sz="2400" dirty="0"/>
              <a:t>). Centrality and network flow. </a:t>
            </a:r>
            <a:r>
              <a:rPr lang="en-US" sz="2400" i="1" dirty="0"/>
              <a:t>Social networks</a:t>
            </a:r>
            <a:r>
              <a:rPr lang="en-US" sz="2400" dirty="0"/>
              <a:t>, </a:t>
            </a:r>
            <a:r>
              <a:rPr lang="en-US" sz="2400" i="1" dirty="0"/>
              <a:t>27</a:t>
            </a:r>
            <a:r>
              <a:rPr lang="en-US" sz="2400" dirty="0"/>
              <a:t>(1), 55-71.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87" y="1116975"/>
            <a:ext cx="4534792" cy="31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2"/>
          <a:stretch/>
        </p:blipFill>
        <p:spPr bwMode="auto">
          <a:xfrm>
            <a:off x="3477297" y="1119847"/>
            <a:ext cx="4503826" cy="472600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14637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choose?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38" name="Straight Connector 37"/>
            <p:cNvCxnSpPr>
              <a:stCxn id="64" idx="5"/>
              <a:endCxn id="65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4" idx="3"/>
              <a:endCxn id="62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5" idx="5"/>
              <a:endCxn id="56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59" idx="4"/>
              <a:endCxn id="60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60" idx="3"/>
              <a:endCxn id="56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60" idx="5"/>
              <a:endCxn id="58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58" idx="3"/>
              <a:endCxn id="56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58" idx="7"/>
              <a:endCxn id="62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58" idx="6"/>
              <a:endCxn id="61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62" idx="0"/>
              <a:endCxn id="63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61" idx="6"/>
              <a:endCxn id="65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62" idx="6"/>
              <a:endCxn id="65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63" idx="5"/>
              <a:endCxn id="64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57" idx="4"/>
              <a:endCxn id="65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4" idx="6"/>
              <a:endCxn id="57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6" idx="5"/>
              <a:endCxn id="57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6" idx="3"/>
              <a:endCxn id="64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Oval 66"/>
          <p:cNvSpPr/>
          <p:nvPr/>
        </p:nvSpPr>
        <p:spPr>
          <a:xfrm>
            <a:off x="6639818" y="4119621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9495330" y="2159793"/>
            <a:ext cx="1080000" cy="1080000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choose?</a:t>
            </a:r>
          </a:p>
          <a:p>
            <a:r>
              <a:rPr lang="en-US" dirty="0" smtClean="0"/>
              <a:t>Competing clusters:</a:t>
            </a:r>
            <a:br>
              <a:rPr lang="en-US" dirty="0" smtClean="0"/>
            </a:br>
            <a:r>
              <a:rPr lang="en-US" dirty="0" err="1" smtClean="0"/>
              <a:t>betweenness</a:t>
            </a:r>
            <a:r>
              <a:rPr lang="en-US" dirty="0" smtClean="0"/>
              <a:t> centrality?</a:t>
            </a:r>
          </a:p>
          <a:p>
            <a:r>
              <a:rPr lang="en-US" dirty="0" smtClean="0"/>
              <a:t>Primary degrader:</a:t>
            </a:r>
            <a:br>
              <a:rPr lang="en-US" dirty="0" smtClean="0"/>
            </a:br>
            <a:r>
              <a:rPr lang="en-US" dirty="0" smtClean="0"/>
              <a:t>eigenvector centrality?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Effect of microbial dynamics</a:t>
            </a:r>
            <a:br>
              <a:rPr lang="en-US" dirty="0" smtClean="0"/>
            </a:br>
            <a:r>
              <a:rPr lang="en-US" dirty="0" smtClean="0"/>
              <a:t>on network topology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34445" y="1336261"/>
            <a:ext cx="7530522" cy="4159891"/>
            <a:chOff x="3757798" y="1134759"/>
            <a:chExt cx="7530522" cy="4159891"/>
          </a:xfrm>
        </p:grpSpPr>
        <p:cxnSp>
          <p:nvCxnSpPr>
            <p:cNvPr id="7" name="Straight Connector 6"/>
            <p:cNvCxnSpPr>
              <a:stCxn id="33" idx="5"/>
              <a:endCxn id="34" idx="0"/>
            </p:cNvCxnSpPr>
            <p:nvPr/>
          </p:nvCxnSpPr>
          <p:spPr>
            <a:xfrm>
              <a:off x="9742343" y="2705953"/>
              <a:ext cx="751224" cy="1102966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33" idx="3"/>
              <a:endCxn id="31" idx="7"/>
            </p:cNvCxnSpPr>
            <p:nvPr/>
          </p:nvCxnSpPr>
          <p:spPr>
            <a:xfrm flipH="1">
              <a:off x="8676862" y="2705953"/>
              <a:ext cx="683643" cy="93367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4" idx="5"/>
              <a:endCxn id="25" idx="1"/>
            </p:cNvCxnSpPr>
            <p:nvPr/>
          </p:nvCxnSpPr>
          <p:spPr>
            <a:xfrm>
              <a:off x="4218717" y="4082508"/>
              <a:ext cx="628641" cy="751223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8" idx="4"/>
              <a:endCxn id="29" idx="1"/>
            </p:cNvCxnSpPr>
            <p:nvPr/>
          </p:nvCxnSpPr>
          <p:spPr>
            <a:xfrm>
              <a:off x="5167485" y="2581294"/>
              <a:ext cx="319290" cy="91399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9" idx="3"/>
              <a:endCxn id="25" idx="0"/>
            </p:cNvCxnSpPr>
            <p:nvPr/>
          </p:nvCxnSpPr>
          <p:spPr>
            <a:xfrm flipH="1">
              <a:off x="5038277" y="3877126"/>
              <a:ext cx="448498" cy="877524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9" idx="5"/>
              <a:endCxn id="27" idx="1"/>
            </p:cNvCxnSpPr>
            <p:nvPr/>
          </p:nvCxnSpPr>
          <p:spPr>
            <a:xfrm>
              <a:off x="5868613" y="3877126"/>
              <a:ext cx="641918" cy="41452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7" idx="3"/>
              <a:endCxn id="25" idx="6"/>
            </p:cNvCxnSpPr>
            <p:nvPr/>
          </p:nvCxnSpPr>
          <p:spPr>
            <a:xfrm flipH="1">
              <a:off x="5308277" y="4673493"/>
              <a:ext cx="1202254" cy="35115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7" idx="7"/>
              <a:endCxn id="31" idx="2"/>
            </p:cNvCxnSpPr>
            <p:nvPr/>
          </p:nvCxnSpPr>
          <p:spPr>
            <a:xfrm flipV="1">
              <a:off x="6892369" y="3830550"/>
              <a:ext cx="1323574" cy="46110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7" idx="6"/>
              <a:endCxn id="30" idx="2"/>
            </p:cNvCxnSpPr>
            <p:nvPr/>
          </p:nvCxnSpPr>
          <p:spPr>
            <a:xfrm>
              <a:off x="6971450" y="4482574"/>
              <a:ext cx="1414670" cy="49431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31" idx="0"/>
              <a:endCxn id="32" idx="4"/>
            </p:cNvCxnSpPr>
            <p:nvPr/>
          </p:nvCxnSpPr>
          <p:spPr>
            <a:xfrm flipV="1">
              <a:off x="8485943" y="1900189"/>
              <a:ext cx="79081" cy="166036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30" idx="6"/>
              <a:endCxn id="34" idx="3"/>
            </p:cNvCxnSpPr>
            <p:nvPr/>
          </p:nvCxnSpPr>
          <p:spPr>
            <a:xfrm flipV="1">
              <a:off x="8926120" y="4269838"/>
              <a:ext cx="1376528" cy="70704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31" idx="6"/>
              <a:endCxn id="34" idx="2"/>
            </p:cNvCxnSpPr>
            <p:nvPr/>
          </p:nvCxnSpPr>
          <p:spPr>
            <a:xfrm>
              <a:off x="8755943" y="3830550"/>
              <a:ext cx="1467624" cy="248369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32" idx="5"/>
              <a:endCxn id="33" idx="1"/>
            </p:cNvCxnSpPr>
            <p:nvPr/>
          </p:nvCxnSpPr>
          <p:spPr>
            <a:xfrm>
              <a:off x="8755943" y="1821108"/>
              <a:ext cx="604562" cy="50300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26" idx="4"/>
              <a:endCxn id="34" idx="7"/>
            </p:cNvCxnSpPr>
            <p:nvPr/>
          </p:nvCxnSpPr>
          <p:spPr>
            <a:xfrm flipH="1">
              <a:off x="10684486" y="3359859"/>
              <a:ext cx="333834" cy="528141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33" idx="6"/>
              <a:endCxn id="26" idx="1"/>
            </p:cNvCxnSpPr>
            <p:nvPr/>
          </p:nvCxnSpPr>
          <p:spPr>
            <a:xfrm>
              <a:off x="9821424" y="2515034"/>
              <a:ext cx="1005977" cy="38390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35" idx="5"/>
              <a:endCxn id="26" idx="0"/>
            </p:cNvCxnSpPr>
            <p:nvPr/>
          </p:nvCxnSpPr>
          <p:spPr>
            <a:xfrm flipH="1">
              <a:off x="11018320" y="1595678"/>
              <a:ext cx="68310" cy="122418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5" idx="3"/>
              <a:endCxn id="33" idx="7"/>
            </p:cNvCxnSpPr>
            <p:nvPr/>
          </p:nvCxnSpPr>
          <p:spPr>
            <a:xfrm flipH="1">
              <a:off x="9742343" y="1595678"/>
              <a:ext cx="962449" cy="728437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3757798" y="36215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768277" y="47546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0748320" y="28198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31450" y="421257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897485" y="204129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407694" y="3416207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386120" y="4706885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215943" y="3560550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295024" y="136018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81424" y="2245034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0223567" y="380891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5711" y="1134759"/>
              <a:ext cx="540000" cy="540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21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9"/>
          <a:stretch/>
        </p:blipFill>
        <p:spPr bwMode="auto">
          <a:xfrm>
            <a:off x="7292009" y="854803"/>
            <a:ext cx="38982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973957" y="2431773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93396" y="1656000"/>
            <a:ext cx="665921" cy="911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Levy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smtClean="0">
                <a:solidFill>
                  <a:schemeClr val="bg1"/>
                </a:solidFill>
              </a:rPr>
              <a:t>&amp; </a:t>
            </a:r>
            <a:r>
              <a:rPr lang="en-US" sz="1100" dirty="0" err="1" smtClean="0">
                <a:solidFill>
                  <a:schemeClr val="bg1"/>
                </a:solidFill>
              </a:rPr>
              <a:t>Borenstein</a:t>
            </a:r>
            <a:r>
              <a:rPr lang="en-US" sz="1100" dirty="0" smtClean="0">
                <a:solidFill>
                  <a:schemeClr val="bg1"/>
                </a:solidFill>
              </a:rPr>
              <a:t>. (</a:t>
            </a:r>
            <a:r>
              <a:rPr lang="en-US" sz="1100" dirty="0">
                <a:solidFill>
                  <a:schemeClr val="bg1"/>
                </a:solidFill>
              </a:rPr>
              <a:t>2013). Metabolic modeling of species interaction in the human microbiome elucidates community-level assembly rules. </a:t>
            </a:r>
            <a:r>
              <a:rPr lang="en-US" sz="1100" i="1" dirty="0">
                <a:solidFill>
                  <a:schemeClr val="bg1"/>
                </a:solidFill>
              </a:rPr>
              <a:t>Proceedings of the National Academy of Sciences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110</a:t>
            </a:r>
            <a:r>
              <a:rPr lang="en-US" sz="1100" dirty="0">
                <a:solidFill>
                  <a:schemeClr val="bg1"/>
                </a:solidFill>
              </a:rPr>
              <a:t>(31), 12804-12809.</a:t>
            </a:r>
          </a:p>
        </p:txBody>
      </p:sp>
    </p:spTree>
    <p:extLst>
      <p:ext uri="{BB962C8B-B14F-4D97-AF65-F5344CB8AC3E}">
        <p14:creationId xmlns:p14="http://schemas.microsoft.com/office/powerpoint/2010/main" val="406189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6073278" cy="4464000"/>
          </a:xfrm>
        </p:spPr>
        <p:txBody>
          <a:bodyPr/>
          <a:lstStyle/>
          <a:p>
            <a:r>
              <a:rPr lang="en-US" dirty="0" smtClean="0"/>
              <a:t>No systematic studies</a:t>
            </a:r>
            <a:br>
              <a:rPr lang="en-US" dirty="0" smtClean="0"/>
            </a:br>
            <a:r>
              <a:rPr lang="en-US" dirty="0" smtClean="0"/>
              <a:t>on effect of dynamics on </a:t>
            </a:r>
            <a:br>
              <a:rPr lang="en-US" dirty="0" smtClean="0"/>
            </a:br>
            <a:r>
              <a:rPr lang="en-US" dirty="0" smtClean="0"/>
              <a:t>network structure</a:t>
            </a:r>
          </a:p>
          <a:p>
            <a:r>
              <a:rPr lang="en-US" dirty="0" smtClean="0"/>
              <a:t>Validate what you can!</a:t>
            </a:r>
          </a:p>
          <a:p>
            <a:pPr lvl="1"/>
            <a:r>
              <a:rPr lang="en-US" dirty="0" smtClean="0"/>
              <a:t>Literature</a:t>
            </a:r>
          </a:p>
          <a:p>
            <a:pPr lvl="1"/>
            <a:r>
              <a:rPr lang="en-US" dirty="0" smtClean="0"/>
              <a:t>Metabolic complementarity</a:t>
            </a:r>
          </a:p>
          <a:p>
            <a:r>
              <a:rPr lang="en-US" dirty="0" smtClean="0"/>
              <a:t>Correlate network properties</a:t>
            </a:r>
            <a:br>
              <a:rPr lang="en-US" dirty="0" smtClean="0"/>
            </a:br>
            <a:r>
              <a:rPr lang="en-US" dirty="0" smtClean="0"/>
              <a:t>to confounders, environmental factors,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bacterial properties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 measures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593" y="1808524"/>
            <a:ext cx="5613140" cy="250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</a:t>
            </a:r>
            <a:r>
              <a:rPr lang="en-US" dirty="0" smtClean="0"/>
              <a:t>abundant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Unique role in ecosystem</a:t>
            </a:r>
          </a:p>
          <a:p>
            <a:r>
              <a:rPr lang="en-US" dirty="0" smtClean="0"/>
              <a:t>Removal changes ecosystem </a:t>
            </a:r>
          </a:p>
          <a:p>
            <a:pPr lvl="1"/>
            <a:r>
              <a:rPr lang="en-US" dirty="0" smtClean="0"/>
              <a:t>Negative change</a:t>
            </a:r>
          </a:p>
          <a:p>
            <a:r>
              <a:rPr lang="en-US" dirty="0" smtClean="0"/>
              <a:t>Not necessarily </a:t>
            </a:r>
            <a:r>
              <a:rPr lang="en-US" dirty="0" smtClean="0"/>
              <a:t>abundant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 keystone species exist in the microbiome?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51" y="2353648"/>
            <a:ext cx="5361555" cy="23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Strongly Interacting Species</a:t>
            </a:r>
          </a:p>
          <a:p>
            <a:r>
              <a:rPr lang="en-US" dirty="0" smtClean="0"/>
              <a:t>Can control community type</a:t>
            </a:r>
          </a:p>
          <a:p>
            <a:r>
              <a:rPr lang="en-US" dirty="0" smtClean="0"/>
              <a:t>Effect not necessarily negative</a:t>
            </a:r>
          </a:p>
          <a:p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Gibson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On the origins and control of community types in the human microbiome.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computational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12</a:t>
            </a:r>
            <a:r>
              <a:rPr lang="en-US" sz="1100" dirty="0">
                <a:solidFill>
                  <a:schemeClr val="bg1"/>
                </a:solidFill>
              </a:rPr>
              <a:t>(2), e1004688.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04" y="864704"/>
            <a:ext cx="5799754" cy="443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5999" y="1656000"/>
            <a:ext cx="2987155" cy="4464000"/>
          </a:xfrm>
        </p:spPr>
        <p:txBody>
          <a:bodyPr/>
          <a:lstStyle/>
          <a:p>
            <a:r>
              <a:rPr lang="en-US" dirty="0" smtClean="0"/>
              <a:t>Co-occurrence network</a:t>
            </a:r>
            <a:br>
              <a:rPr lang="en-US" dirty="0" smtClean="0"/>
            </a:br>
            <a:r>
              <a:rPr lang="en-US" dirty="0" smtClean="0"/>
              <a:t>(linear regression)</a:t>
            </a:r>
          </a:p>
          <a:p>
            <a:endParaRPr lang="en-US" dirty="0" smtClean="0"/>
          </a:p>
          <a:p>
            <a:r>
              <a:rPr lang="en-US" dirty="0" smtClean="0"/>
              <a:t>Tested edges by subsampling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Phyllosphere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9561662" y="5935850"/>
            <a:ext cx="2351846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altLang="en-US" dirty="0" err="1" smtClean="0"/>
              <a:t>Agler</a:t>
            </a:r>
            <a:r>
              <a:rPr lang="en-IN" altLang="en-US" dirty="0" smtClean="0"/>
              <a:t> </a:t>
            </a:r>
            <a:r>
              <a:rPr lang="en-GB" altLang="zh-CN" i="1" dirty="0">
                <a:ea typeface="宋体" panose="02010600030101010101" pitchFamily="2" charset="-122"/>
              </a:rPr>
              <a:t>et al. </a:t>
            </a:r>
            <a:r>
              <a:rPr lang="en-GB" altLang="zh-CN" dirty="0" smtClean="0">
                <a:ea typeface="宋体" panose="02010600030101010101" pitchFamily="2" charset="-122"/>
              </a:rPr>
              <a:t>PLOS Biology</a:t>
            </a:r>
            <a:r>
              <a:rPr lang="en-GB" altLang="zh-CN" i="1" dirty="0" smtClean="0">
                <a:ea typeface="宋体" panose="02010600030101010101" pitchFamily="2" charset="-122"/>
              </a:rPr>
              <a:t> </a:t>
            </a:r>
            <a:r>
              <a:rPr lang="en-GB" altLang="zh-CN" dirty="0" smtClean="0">
                <a:ea typeface="宋体" panose="02010600030101010101" pitchFamily="2" charset="-122"/>
              </a:rPr>
              <a:t>2016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296" y="1119847"/>
            <a:ext cx="8243029" cy="472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4278" y="6257836"/>
            <a:ext cx="50159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Agler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2016). Microbial hub taxa link host and abiotic factors to plant microbiome variation.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biology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14</a:t>
            </a:r>
            <a:r>
              <a:rPr lang="en-US" sz="1100" dirty="0">
                <a:solidFill>
                  <a:schemeClr val="bg1"/>
                </a:solidFill>
              </a:rPr>
              <a:t>(1), e1002352.</a:t>
            </a:r>
          </a:p>
        </p:txBody>
      </p:sp>
    </p:spTree>
    <p:extLst>
      <p:ext uri="{BB962C8B-B14F-4D97-AF65-F5344CB8AC3E}">
        <p14:creationId xmlns:p14="http://schemas.microsoft.com/office/powerpoint/2010/main" val="338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90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Can be identified through centrality</a:t>
            </a:r>
          </a:p>
          <a:p>
            <a:pPr lvl="1"/>
            <a:r>
              <a:rPr lang="en-US" dirty="0" smtClean="0"/>
              <a:t>Degree</a:t>
            </a:r>
          </a:p>
          <a:p>
            <a:pPr lvl="1"/>
            <a:endParaRPr lang="en-US" dirty="0"/>
          </a:p>
          <a:p>
            <a:r>
              <a:rPr lang="en-US" dirty="0" smtClean="0"/>
              <a:t>How reliable are </a:t>
            </a:r>
            <a:r>
              <a:rPr lang="en-US" dirty="0" smtClean="0"/>
              <a:t>networks </a:t>
            </a:r>
            <a:r>
              <a:rPr lang="en-US" dirty="0" smtClean="0"/>
              <a:t>as</a:t>
            </a:r>
            <a:br>
              <a:rPr lang="en-US" dirty="0" smtClean="0"/>
            </a:br>
            <a:r>
              <a:rPr lang="en-US" dirty="0" smtClean="0"/>
              <a:t>keystone indicators?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91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Fisher &amp; Mehta. </a:t>
            </a:r>
            <a:r>
              <a:rPr lang="en-US" sz="1100" dirty="0">
                <a:solidFill>
                  <a:schemeClr val="bg1"/>
                </a:solidFill>
              </a:rPr>
              <a:t>(2014). Identifying keystone species in the human gut microbiome from </a:t>
            </a:r>
            <a:r>
              <a:rPr lang="en-US" sz="1100" dirty="0" err="1">
                <a:solidFill>
                  <a:schemeClr val="bg1"/>
                </a:solidFill>
              </a:rPr>
              <a:t>metagenomic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timeseries</a:t>
            </a:r>
            <a:r>
              <a:rPr lang="en-US" sz="1100" dirty="0">
                <a:solidFill>
                  <a:schemeClr val="bg1"/>
                </a:solidFill>
              </a:rPr>
              <a:t> using sparse linear regression. </a:t>
            </a:r>
            <a:r>
              <a:rPr lang="en-US" sz="1100" i="1" dirty="0" err="1">
                <a:solidFill>
                  <a:schemeClr val="bg1"/>
                </a:solidFill>
              </a:rPr>
              <a:t>PloS</a:t>
            </a:r>
            <a:r>
              <a:rPr lang="en-US" sz="1100" i="1" dirty="0">
                <a:solidFill>
                  <a:schemeClr val="bg1"/>
                </a:solidFill>
              </a:rPr>
              <a:t> one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</a:t>
            </a:r>
            <a:r>
              <a:rPr lang="en-US" sz="1100" dirty="0">
                <a:solidFill>
                  <a:schemeClr val="bg1"/>
                </a:solidFill>
              </a:rPr>
              <a:t>(7), e102451.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58"/>
          <a:stretch/>
        </p:blipFill>
        <p:spPr>
          <a:xfrm>
            <a:off x="6266157" y="1960459"/>
            <a:ext cx="5481896" cy="248791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09791" y="1931505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369826" y="1960459"/>
            <a:ext cx="360000" cy="360000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 smtClean="0"/>
              <a:t>Known trophic 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325" y="2908852"/>
            <a:ext cx="5279188" cy="32111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6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526773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Non-trophic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68119">
            <a:off x="1669774" y="2347063"/>
            <a:ext cx="2136913" cy="124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Trophic 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1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/>
              <a:t>Known interaction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Trophic interactions less detected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96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55974" y="616226"/>
            <a:ext cx="7195930" cy="24019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430897"/>
            <a:ext cx="11041200" cy="4464000"/>
          </a:xfrm>
        </p:spPr>
        <p:txBody>
          <a:bodyPr/>
          <a:lstStyle/>
          <a:p>
            <a:r>
              <a:rPr lang="en-US" dirty="0" smtClean="0"/>
              <a:t>Known interaction network</a:t>
            </a:r>
          </a:p>
          <a:p>
            <a:r>
              <a:rPr lang="en-US" dirty="0" smtClean="0"/>
              <a:t>Trophic interactions less detected</a:t>
            </a:r>
            <a:endParaRPr lang="en-US" dirty="0" smtClean="0"/>
          </a:p>
          <a:p>
            <a:r>
              <a:rPr lang="en-US" dirty="0" smtClean="0"/>
              <a:t>Inferred co-occurrence network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97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81" y="933606"/>
            <a:ext cx="6550794" cy="5033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" y="3153040"/>
            <a:ext cx="4601818" cy="29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1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98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 size (sum of correlations)</a:t>
            </a:r>
            <a:br>
              <a:rPr lang="en-US" dirty="0" smtClean="0"/>
            </a:br>
            <a:r>
              <a:rPr lang="en-US" dirty="0" smtClean="0"/>
              <a:t>largest for generalist herbivores</a:t>
            </a:r>
          </a:p>
          <a:p>
            <a:r>
              <a:rPr lang="en-US" dirty="0"/>
              <a:t>Keystones not different</a:t>
            </a:r>
            <a:br>
              <a:rPr lang="en-US" dirty="0"/>
            </a:br>
            <a:r>
              <a:rPr lang="en-US" dirty="0"/>
              <a:t>from other species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KU Leuven, Department of Microbiology &amp; Immunology, Lab of Microbial Systems Biology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99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Keystone species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4278" y="6257836"/>
            <a:ext cx="50159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Freilich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i="1" dirty="0" smtClean="0">
                <a:solidFill>
                  <a:schemeClr val="bg1"/>
                </a:solidFill>
              </a:rPr>
              <a:t>et al.</a:t>
            </a:r>
            <a:r>
              <a:rPr lang="en-US" sz="1100" dirty="0" smtClean="0">
                <a:solidFill>
                  <a:schemeClr val="bg1"/>
                </a:solidFill>
              </a:rPr>
              <a:t> (</a:t>
            </a:r>
            <a:r>
              <a:rPr lang="en-US" sz="1100" dirty="0">
                <a:solidFill>
                  <a:schemeClr val="bg1"/>
                </a:solidFill>
              </a:rPr>
              <a:t>2018). Species co‐occurrence networks: Can they reveal trophic and non‐trophic interactions in ecological communities?. </a:t>
            </a:r>
            <a:r>
              <a:rPr lang="en-US" sz="1100" i="1" dirty="0">
                <a:solidFill>
                  <a:schemeClr val="bg1"/>
                </a:solidFill>
              </a:rPr>
              <a:t>Ecology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i="1" dirty="0">
                <a:solidFill>
                  <a:schemeClr val="bg1"/>
                </a:solidFill>
              </a:rPr>
              <a:t>99</a:t>
            </a:r>
            <a:r>
              <a:rPr lang="en-US" sz="1100" dirty="0">
                <a:solidFill>
                  <a:schemeClr val="bg1"/>
                </a:solidFill>
              </a:rPr>
              <a:t>(3), 690-699.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79" y="1406872"/>
            <a:ext cx="4180650" cy="366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5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6440</Words>
  <Application>Microsoft Office PowerPoint</Application>
  <PresentationFormat>Widescreen</PresentationFormat>
  <Paragraphs>1199</Paragraphs>
  <Slides>145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145</vt:i4>
      </vt:variant>
    </vt:vector>
  </HeadingPairs>
  <TitlesOfParts>
    <vt:vector size="150" baseType="lpstr">
      <vt:lpstr>宋体</vt:lpstr>
      <vt:lpstr>Arial</vt:lpstr>
      <vt:lpstr>Calibri</vt:lpstr>
      <vt:lpstr>KU Leuven</vt:lpstr>
      <vt:lpstr>KU Leuven Sedes</vt:lpstr>
      <vt:lpstr>Analysis of microbial networks  </vt:lpstr>
      <vt:lpstr>Overview</vt:lpstr>
      <vt:lpstr>Pathogen inhibition in the plant phyllosphere</vt:lpstr>
      <vt:lpstr>Pathogen inhibition in the plant phyllosphere</vt:lpstr>
      <vt:lpstr>Phyllosphere microbiome</vt:lpstr>
      <vt:lpstr>Phyllosphere microbiome</vt:lpstr>
      <vt:lpstr>Phyllosphere microbiome</vt:lpstr>
      <vt:lpstr>Phyllosphere network</vt:lpstr>
      <vt:lpstr>Phyllosphere network</vt:lpstr>
      <vt:lpstr>Phyllosphere network</vt:lpstr>
      <vt:lpstr>Phyllosphere network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testing of hubs</vt:lpstr>
      <vt:lpstr>In silico =/= in vivo</vt:lpstr>
      <vt:lpstr>PowerPoint Presentation</vt:lpstr>
      <vt:lpstr>In silico =/= in vivo</vt:lpstr>
      <vt:lpstr>Antibiotic perturbation of the gut</vt:lpstr>
      <vt:lpstr>Mouse model of microbe-induced obesity</vt:lpstr>
      <vt:lpstr>Community clusters</vt:lpstr>
      <vt:lpstr>Community clusters</vt:lpstr>
      <vt:lpstr>Community clusters</vt:lpstr>
      <vt:lpstr>Subnetworks</vt:lpstr>
      <vt:lpstr>Subnetworks</vt:lpstr>
      <vt:lpstr>Subnetworks</vt:lpstr>
      <vt:lpstr>Take-home message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Centrality measures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Keystone species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 analysis</vt:lpstr>
      <vt:lpstr>Clusters</vt:lpstr>
      <vt:lpstr>Clusters</vt:lpstr>
      <vt:lpstr>Clusters</vt:lpstr>
      <vt:lpstr>Clusters</vt:lpstr>
      <vt:lpstr>Clusters</vt:lpstr>
      <vt:lpstr>Clusters</vt:lpstr>
      <vt:lpstr>Clusters</vt:lpstr>
      <vt:lpstr>Robustness of microbial networks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Permutation testing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Null models</vt:lpstr>
      <vt:lpstr>Recap</vt:lpstr>
      <vt:lpstr>Recap</vt:lpstr>
      <vt:lpstr>Recap</vt:lpstr>
      <vt:lpstr>Recap</vt:lpstr>
      <vt:lpstr>Recap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2019-01-11T07:56:24Z</dcterms:modified>
</cp:coreProperties>
</file>